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sldIdLst>
    <p:sldId id="256" r:id="rId2"/>
    <p:sldId id="272" r:id="rId3"/>
    <p:sldId id="287" r:id="rId4"/>
    <p:sldId id="288" r:id="rId5"/>
    <p:sldId id="289" r:id="rId6"/>
    <p:sldId id="271" r:id="rId7"/>
    <p:sldId id="290" r:id="rId8"/>
    <p:sldId id="273" r:id="rId9"/>
    <p:sldId id="275" r:id="rId10"/>
    <p:sldId id="291" r:id="rId11"/>
    <p:sldId id="285" r:id="rId12"/>
    <p:sldId id="282" r:id="rId13"/>
    <p:sldId id="292" r:id="rId14"/>
    <p:sldId id="278" r:id="rId15"/>
    <p:sldId id="279" r:id="rId16"/>
    <p:sldId id="280" r:id="rId17"/>
    <p:sldId id="281" r:id="rId18"/>
    <p:sldId id="283" r:id="rId19"/>
    <p:sldId id="293" r:id="rId20"/>
  </p:sldIdLst>
  <p:sldSz cx="7620000" cy="5715000"/>
  <p:notesSz cx="7620000" cy="5715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8F43"/>
    <a:srgbClr val="169A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186" autoAdjust="0"/>
  </p:normalViewPr>
  <p:slideViewPr>
    <p:cSldViewPr>
      <p:cViewPr varScale="1">
        <p:scale>
          <a:sx n="48" d="100"/>
          <a:sy n="48" d="100"/>
        </p:scale>
        <p:origin x="-2166" y="-90"/>
      </p:cViewPr>
      <p:guideLst>
        <p:guide orient="horz" pos="180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02000" cy="285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316413" y="0"/>
            <a:ext cx="3302000" cy="285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6807A2-0DA6-4A5A-B214-AB06B62893FB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81250" y="428625"/>
            <a:ext cx="2857500" cy="214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62000" y="2714625"/>
            <a:ext cx="6096000" cy="257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5427663"/>
            <a:ext cx="3302000" cy="285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316413" y="5427663"/>
            <a:ext cx="3302000" cy="285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8FCBD4E-3762-4D3B-AA1F-409E6FD63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Данная презентация поможет вам понять, что такое </a:t>
            </a:r>
            <a:r>
              <a:rPr lang="en-US" dirty="0" smtClean="0"/>
              <a:t>email </a:t>
            </a:r>
            <a:r>
              <a:rPr lang="ru-RU" dirty="0" smtClean="0"/>
              <a:t>маркетинг, как он работает</a:t>
            </a:r>
            <a:r>
              <a:rPr lang="ru-RU" baseline="0" dirty="0" smtClean="0"/>
              <a:t> и как с его помощью можно увеличивать конверсии и лояльность клиентов.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 </a:t>
            </a:r>
            <a:r>
              <a:rPr lang="ru-RU" dirty="0" smtClean="0"/>
              <a:t>маркетинг кажется простым:</a:t>
            </a:r>
            <a:r>
              <a:rPr lang="ru-RU" baseline="0" dirty="0" smtClean="0"/>
              <a:t> </a:t>
            </a:r>
            <a:r>
              <a:rPr lang="ru-RU" dirty="0" smtClean="0"/>
              <a:t>рассылка да и все - сделал письмо и отправил 1000 получателям. И это работает.</a:t>
            </a:r>
            <a:r>
              <a:rPr lang="ru-RU" baseline="0" dirty="0" smtClean="0"/>
              <a:t> Д</a:t>
            </a:r>
            <a:r>
              <a:rPr lang="ru-RU" dirty="0" smtClean="0"/>
              <a:t>ает</a:t>
            </a:r>
            <a:r>
              <a:rPr lang="ru-RU" baseline="0" dirty="0" smtClean="0"/>
              <a:t> сравнительно небольшую конверсию, но работает.</a:t>
            </a:r>
          </a:p>
          <a:p>
            <a:r>
              <a:rPr lang="ru-RU" baseline="0" dirty="0" smtClean="0"/>
              <a:t>Но если у вас качественная база адресов, собранная честным путем, ваши подписчики действительно согласны получать рассылку, вы придумали план (как, что и с какой целью рассылать, чтоб этой цели добиться), вы максимально автоматизировали все процессы, настроили отправку системных и </a:t>
            </a:r>
            <a:r>
              <a:rPr lang="ru-RU" baseline="0" dirty="0" err="1" smtClean="0"/>
              <a:t>триггерных</a:t>
            </a:r>
            <a:r>
              <a:rPr lang="ru-RU" baseline="0" dirty="0" smtClean="0"/>
              <a:t> сообщений, у вас качественный дизайн шаблона, все элементы в котором способствуют осуществлению конверсии, вы постоянно тестируете ваши кампании, тем самым совершенствуя свой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маркетинг, правильно анализируете результаты, то ваша конверсия может действительно составить 40%.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Немного о формировании базы подписчиков. Существует множество вариантов «легального» сбора адресов. Но самые простые и распространенные - это  форма подписки на новости на сайте, форма регистрации на сайте, </a:t>
            </a:r>
            <a:r>
              <a:rPr lang="ru-RU" baseline="0" dirty="0" err="1" smtClean="0"/>
              <a:t>онлайн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оффлайн</a:t>
            </a:r>
            <a:r>
              <a:rPr lang="ru-RU" baseline="0" dirty="0" smtClean="0"/>
              <a:t> анкетирование, участие в акциях и т.д.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 можете осуществлять рассылку своими силами. Сначала это просто и бесплатно. Но в</a:t>
            </a:r>
            <a:r>
              <a:rPr lang="ru-RU" baseline="0" dirty="0" smtClean="0"/>
              <a:t> </a:t>
            </a:r>
            <a:r>
              <a:rPr lang="ru-RU" dirty="0" smtClean="0"/>
              <a:t>момент, когда вас начнут блокировать провайдеры, вы поймете, что вам нужен отдельный человек, которому нужно будет платить, который будет следить за репутацией ваших серверов и </a:t>
            </a:r>
            <a:r>
              <a:rPr lang="en-US" dirty="0" smtClean="0"/>
              <a:t>IP</a:t>
            </a:r>
            <a:r>
              <a:rPr lang="ru-RU" dirty="0" smtClean="0"/>
              <a:t>. Аналитика отсутствует, т.к. вы не получаете никакой статистики. Процесс отправки очень долгий.</a:t>
            </a:r>
          </a:p>
          <a:p>
            <a:endParaRPr lang="ru-RU" dirty="0" smtClean="0"/>
          </a:p>
          <a:p>
            <a:r>
              <a:rPr lang="ru-RU" dirty="0" smtClean="0"/>
              <a:t>Специальный софт – уже платное удовольствие, вы</a:t>
            </a:r>
            <a:r>
              <a:rPr lang="ru-RU" baseline="0" dirty="0" smtClean="0"/>
              <a:t> получаете хорошую скорость. Но проблемы с репутацией сохраняются. По-прежнему нужен человек, который будет этим заниматься.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Сервис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маркетинга все заботы берет на себя. Все что вам нужно - это только заплатить за его использование и немного подучиться делать хорошие письма.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Но выбор всегда за вами</a:t>
            </a:r>
            <a:r>
              <a:rPr lang="ru-RU" baseline="0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Немного о возможностях сервиса </a:t>
            </a:r>
            <a:r>
              <a:rPr lang="en-US" dirty="0" err="1" smtClean="0"/>
              <a:t>MailerLite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Сегментация подписчиков – один из важных моментов в работе с базой. Вы можете настроить автоматический импорт адресов из вашей системы (или импортировать данные вручную) в </a:t>
            </a:r>
            <a:r>
              <a:rPr lang="en-US" dirty="0" err="1" smtClean="0"/>
              <a:t>MailerLite</a:t>
            </a:r>
            <a:r>
              <a:rPr lang="en-US" dirty="0" smtClean="0"/>
              <a:t> </a:t>
            </a:r>
            <a:r>
              <a:rPr lang="ru-RU" dirty="0" smtClean="0"/>
              <a:t>таким образом, что адреса будут попадать</a:t>
            </a:r>
            <a:r>
              <a:rPr lang="ru-RU" baseline="0" dirty="0" smtClean="0"/>
              <a:t> в нужную группу-сегмент. Затем вы легко сможете осуществлять рассылку только по необходимому сегменту со специальным </a:t>
            </a:r>
            <a:r>
              <a:rPr lang="ru-RU" baseline="0" dirty="0" err="1" smtClean="0"/>
              <a:t>контентом</a:t>
            </a:r>
            <a:r>
              <a:rPr lang="ru-RU" baseline="0" dirty="0" smtClean="0"/>
              <a:t> для данной группы получателей.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en-US" dirty="0" err="1" smtClean="0"/>
              <a:t>MailerLite</a:t>
            </a:r>
            <a:r>
              <a:rPr lang="en-US" dirty="0" smtClean="0"/>
              <a:t> </a:t>
            </a:r>
            <a:r>
              <a:rPr lang="ru-RU" dirty="0" smtClean="0"/>
              <a:t>очень простой и удобный редактор создания письма. Вам не требуют</a:t>
            </a:r>
            <a:r>
              <a:rPr lang="en-US" dirty="0" smtClean="0"/>
              <a:t>c</a:t>
            </a:r>
            <a:r>
              <a:rPr lang="ru-RU" dirty="0" smtClean="0"/>
              <a:t>я никакие специальные знания </a:t>
            </a:r>
            <a:r>
              <a:rPr lang="en-US" dirty="0" smtClean="0"/>
              <a:t>HTML</a:t>
            </a:r>
            <a:r>
              <a:rPr lang="ru-RU" dirty="0" smtClean="0"/>
              <a:t>.</a:t>
            </a:r>
            <a:r>
              <a:rPr lang="ru-RU" baseline="0" dirty="0" smtClean="0"/>
              <a:t> Все что вам нужно, это добавить необходимые блоки в письмо, просто кликнув на них на панели слева (там же можно менять темы писем, настройки шрифтов, цветов и т.д.). Затем вы добавляете изображения и текст. Письмо готово. </a:t>
            </a:r>
          </a:p>
          <a:p>
            <a:r>
              <a:rPr lang="ru-RU" baseline="0" dirty="0" smtClean="0"/>
              <a:t>Само собой все не так просто</a:t>
            </a:r>
            <a:r>
              <a:rPr lang="ru-RU" baseline="0" dirty="0" smtClean="0">
                <a:sym typeface="Wingdings" pitchFamily="2" charset="2"/>
              </a:rPr>
              <a:t> Чтобы получилось привлекательное письмо, вам нужно будет немного поиграть с редактором, поиграть со своим </a:t>
            </a:r>
            <a:r>
              <a:rPr lang="ru-RU" baseline="0" dirty="0" err="1" smtClean="0">
                <a:sym typeface="Wingdings" pitchFamily="2" charset="2"/>
              </a:rPr>
              <a:t>креативным</a:t>
            </a:r>
            <a:r>
              <a:rPr lang="ru-RU" baseline="0" dirty="0" smtClean="0">
                <a:sym typeface="Wingdings" pitchFamily="2" charset="2"/>
              </a:rPr>
              <a:t> Я, набить руку, так сказать. Но процесс обучения работы с редактором обычно происходит очень быстро. Как раз к моменту окончания бесплатного тестового доступа вы наловчитесь делать хорошие письма.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Мы гарантируем доставку писем получателям. Каким образом мы это делаем? Мы постоянно </a:t>
            </a:r>
            <a:r>
              <a:rPr lang="ru-RU" baseline="0" dirty="0" err="1" smtClean="0"/>
              <a:t>мониторим</a:t>
            </a:r>
            <a:r>
              <a:rPr lang="ru-RU" baseline="0" dirty="0" smtClean="0"/>
              <a:t> наши </a:t>
            </a:r>
            <a:r>
              <a:rPr lang="en-US" baseline="0" dirty="0" smtClean="0"/>
              <a:t>IP</a:t>
            </a:r>
            <a:r>
              <a:rPr lang="ru-RU" baseline="0" dirty="0" smtClean="0"/>
              <a:t>, чтоб они не попадали в черные списки провайдеров, мы отправляем письма с множества разных </a:t>
            </a:r>
            <a:r>
              <a:rPr lang="en-US" baseline="0" dirty="0" smtClean="0"/>
              <a:t>IP </a:t>
            </a:r>
            <a:r>
              <a:rPr lang="ru-RU" baseline="0" dirty="0" smtClean="0"/>
              <a:t>адресов.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Мы гарантируем 100% доставку (за вычетом несуществующих и неактивных адресов).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Мы быстро осуществляем рассылку. </a:t>
            </a:r>
            <a:r>
              <a:rPr lang="en-US" baseline="0" dirty="0" err="1" smtClean="0"/>
              <a:t>MailerLite</a:t>
            </a:r>
            <a:r>
              <a:rPr lang="en-US" baseline="0" dirty="0" smtClean="0"/>
              <a:t> </a:t>
            </a:r>
            <a:r>
              <a:rPr lang="ru-RU" baseline="0" dirty="0" smtClean="0"/>
              <a:t>отправит вашу кампанию со скоростью 1000 писем/минуту.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отправки</a:t>
            </a:r>
            <a:r>
              <a:rPr lang="ru-RU" baseline="0" dirty="0" smtClean="0"/>
              <a:t> кампании в режиме реального времени вам доступна статистика: вы сможете видеть, сколько писем прочтено, сколько людей перешло по ссылкам, сколько людей нажали «Нравится» на </a:t>
            </a:r>
            <a:r>
              <a:rPr lang="en-US" baseline="0" dirty="0" err="1" smtClean="0"/>
              <a:t>Facebook</a:t>
            </a:r>
            <a:r>
              <a:rPr lang="ru-RU" baseline="0" dirty="0" smtClean="0"/>
              <a:t>. Анализируйте результаты и совершенствуйте дальнейшие кампании.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Несколько успешных примеров.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Спасибо, что уделили время для просмотра</a:t>
            </a:r>
            <a:r>
              <a:rPr lang="ru-RU" baseline="0" dirty="0" smtClean="0"/>
              <a:t> презентации. </a:t>
            </a:r>
            <a:r>
              <a:rPr lang="ru-RU" baseline="0" dirty="0" smtClean="0"/>
              <a:t>Если у вас возникли вопросы, вы уже осуществляете рассылки или только хотите </a:t>
            </a:r>
            <a:r>
              <a:rPr lang="ru-RU" baseline="0" smtClean="0"/>
              <a:t>начать, вы </a:t>
            </a:r>
            <a:r>
              <a:rPr lang="ru-RU" baseline="0" dirty="0" smtClean="0"/>
              <a:t>всегда можете обратиться к нам за бесплатной консультацией по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маркетингу</a:t>
            </a:r>
            <a:r>
              <a:rPr lang="ru-RU" baseline="0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Существует множество инструментов </a:t>
            </a:r>
            <a:r>
              <a:rPr lang="ru-RU" dirty="0" err="1" smtClean="0"/>
              <a:t>интернет-маркетинга</a:t>
            </a:r>
            <a:r>
              <a:rPr lang="ru-RU" dirty="0" smtClean="0"/>
              <a:t>. Конверсия,</a:t>
            </a:r>
            <a:r>
              <a:rPr lang="ru-RU" baseline="0" dirty="0" smtClean="0"/>
              <a:t> которую они дают, в среднем составляет от 7% до 10%. В то время как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 может дать конверсию и в 40%! </a:t>
            </a:r>
          </a:p>
          <a:p>
            <a:r>
              <a:rPr lang="ru-RU" baseline="0" dirty="0" smtClean="0"/>
              <a:t>В чем различие? Различие в аудиториях, на работу с которыми направлены все эти инструменты. </a:t>
            </a:r>
            <a:r>
              <a:rPr lang="ru-RU" baseline="0" dirty="0" err="1" smtClean="0"/>
              <a:t>Баннерная</a:t>
            </a:r>
            <a:r>
              <a:rPr lang="ru-RU" baseline="0" dirty="0" smtClean="0"/>
              <a:t> реклама, </a:t>
            </a:r>
            <a:r>
              <a:rPr lang="en-US" baseline="0" dirty="0" smtClean="0"/>
              <a:t>SEO</a:t>
            </a:r>
            <a:r>
              <a:rPr lang="ru-RU" baseline="0" dirty="0" smtClean="0"/>
              <a:t>, контекстная реклама и т.д. направлены на привлечение новых клиентов.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 – на повторное привлечение уже существующих. Стоимость привлечения нового клиента в несколько раз превышает стоимость удержания существующего. Ко всему прочему, у ваших существующих клиентов уже сформировалось доверие к вам, поэтому они с большей вероятностью к вам опять вернуться. </a:t>
            </a:r>
          </a:p>
          <a:p>
            <a:r>
              <a:rPr lang="ru-RU" baseline="0" dirty="0" smtClean="0"/>
              <a:t>Именно поэтому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 может давать такую высокую конверсию.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же такое </a:t>
            </a:r>
            <a:r>
              <a:rPr lang="en-US" dirty="0" smtClean="0"/>
              <a:t>email </a:t>
            </a:r>
            <a:r>
              <a:rPr lang="ru-RU" dirty="0" smtClean="0"/>
              <a:t>маркетинг?</a:t>
            </a:r>
            <a:r>
              <a:rPr lang="en-US" dirty="0" smtClean="0"/>
              <a:t> Email </a:t>
            </a:r>
            <a:r>
              <a:rPr lang="ru-RU" dirty="0" smtClean="0"/>
              <a:t>маркетинг – это массовая рассылка писем на основании разрешений. Т.е. прежде чем включать</a:t>
            </a:r>
            <a:r>
              <a:rPr lang="ru-RU" baseline="0" dirty="0" smtClean="0"/>
              <a:t> какой-либо адрес в список рассылки, вам необходимо получить подтверждение от владельца этого адреса, что он согласен получать вашу рассылку. О том, как «правильно» собирать базу адресов, вы узнаете немного позже.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Главная</a:t>
            </a:r>
            <a:r>
              <a:rPr lang="ru-RU" baseline="0" dirty="0" smtClean="0"/>
              <a:t> проблема в том, что люди часто путают, а вернее не видят разницы между спамом и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маркетингом, не могут понять в чем она заключается. А разница в том, что СПАМ – это </a:t>
            </a:r>
            <a:r>
              <a:rPr lang="ru-RU" baseline="0" dirty="0" err="1" smtClean="0"/>
              <a:t>незапрошенная</a:t>
            </a:r>
            <a:r>
              <a:rPr lang="ru-RU" baseline="0" dirty="0" smtClean="0"/>
              <a:t> почта, на которую вы не подписывались. Именно поэтому спам противозаконен. Если вы будете </a:t>
            </a:r>
            <a:r>
              <a:rPr lang="ru-RU" baseline="0" dirty="0" err="1" smtClean="0"/>
              <a:t>спамить</a:t>
            </a:r>
            <a:r>
              <a:rPr lang="ru-RU" baseline="0" dirty="0" smtClean="0"/>
              <a:t>, вас рано или поздно заблокируют почтовые провайдеры. И спам малоэффективен. Посудите сами. Вы наверняка получаете ежедневно много </a:t>
            </a:r>
            <a:r>
              <a:rPr lang="ru-RU" baseline="0" dirty="0" err="1" smtClean="0"/>
              <a:t>спам-писем</a:t>
            </a:r>
            <a:r>
              <a:rPr lang="ru-RU" baseline="0" dirty="0" smtClean="0"/>
              <a:t>, как часто вы их открываете?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вы хоть как-то представлены в сети, </a:t>
            </a:r>
            <a:r>
              <a:rPr lang="en-US" dirty="0" smtClean="0"/>
              <a:t>email </a:t>
            </a:r>
            <a:r>
              <a:rPr lang="ru-RU" dirty="0" smtClean="0"/>
              <a:t>маркетинг вам обязательно пригодится.</a:t>
            </a:r>
            <a:r>
              <a:rPr lang="ru-RU" baseline="0" dirty="0" smtClean="0"/>
              <a:t> </a:t>
            </a:r>
          </a:p>
          <a:p>
            <a:r>
              <a:rPr lang="ru-RU" baseline="0" dirty="0" err="1" smtClean="0"/>
              <a:t>Онлайн</a:t>
            </a:r>
            <a:r>
              <a:rPr lang="ru-RU" baseline="0" dirty="0" smtClean="0"/>
              <a:t> магазины – отправляйте акции, новинки, распродажи.</a:t>
            </a:r>
          </a:p>
          <a:p>
            <a:r>
              <a:rPr lang="ru-RU" baseline="0" dirty="0" err="1" smtClean="0"/>
              <a:t>Онлайн</a:t>
            </a:r>
            <a:r>
              <a:rPr lang="ru-RU" baseline="0" dirty="0" smtClean="0"/>
              <a:t> СМИ или </a:t>
            </a:r>
            <a:r>
              <a:rPr lang="ru-RU" baseline="0" dirty="0" err="1" smtClean="0"/>
              <a:t>блоги</a:t>
            </a:r>
            <a:r>
              <a:rPr lang="ru-RU" baseline="0" dirty="0" smtClean="0"/>
              <a:t> – рассылка новостей и обновлений.</a:t>
            </a:r>
          </a:p>
          <a:p>
            <a:r>
              <a:rPr lang="ru-RU" baseline="0" dirty="0" smtClean="0"/>
              <a:t>Форумы – подписка на обновления и уведомления</a:t>
            </a:r>
          </a:p>
          <a:p>
            <a:r>
              <a:rPr lang="ru-RU" baseline="0" dirty="0" smtClean="0"/>
              <a:t>Развлекательные порталы – шутки дня, смешные новости за неделю и т.д.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Если вы будете давать полезную и интересную информацию вашим подписчикам, их лояльность к вашей компании будет увеличиваться, а ваш бизнес расти.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</a:t>
            </a:r>
            <a:r>
              <a:rPr lang="en-US" baseline="0" dirty="0" smtClean="0"/>
              <a:t> </a:t>
            </a:r>
            <a:r>
              <a:rPr lang="ru-RU" baseline="0" dirty="0" smtClean="0"/>
              <a:t>маркетинг работает на увеличение повторных продаж и построение лояльности клиентов. Человек купил что-то в вашем </a:t>
            </a:r>
            <a:r>
              <a:rPr lang="ru-RU" baseline="0" dirty="0" err="1" smtClean="0"/>
              <a:t>онлайн-магазине</a:t>
            </a:r>
            <a:r>
              <a:rPr lang="ru-RU" baseline="0" dirty="0" smtClean="0"/>
              <a:t>, у вас остался его адрес. Вы можете отправить ему уже в следующий раз информацию о специальных предложениях и скидках. Вы можете запрашивать у вашего пользователя больше информации, например, дату рождения, и поздравлять его каждый год с днем рождения и предоставлять специальный подарочный сертификат в качестве подарка или большую сидку. Таким образом вы будете стимулировать продажи и строить лояльность. </a:t>
            </a:r>
          </a:p>
          <a:p>
            <a:r>
              <a:rPr lang="ru-RU" baseline="0" dirty="0" smtClean="0"/>
              <a:t>Если мы говорим об </a:t>
            </a:r>
            <a:r>
              <a:rPr lang="ru-RU" baseline="0" dirty="0" err="1" smtClean="0"/>
              <a:t>онлайн</a:t>
            </a:r>
            <a:r>
              <a:rPr lang="ru-RU" baseline="0" dirty="0" smtClean="0"/>
              <a:t> СМИ, </a:t>
            </a:r>
            <a:r>
              <a:rPr lang="ru-RU" baseline="0" dirty="0" err="1" smtClean="0"/>
              <a:t>блогах</a:t>
            </a:r>
            <a:r>
              <a:rPr lang="ru-RU" baseline="0" dirty="0" smtClean="0"/>
              <a:t>, форумах, то все, что у них есть – это их читатели. И для того, чтобы всегда быть со своим пользователем на связи, можно предложить подписку на новости. Человек не всегда успевает читать ленту новостей, многое ускользает. А подписка даст возможность в удобное для пользователя время узнать о всех новостях. </a:t>
            </a:r>
          </a:p>
          <a:p>
            <a:r>
              <a:rPr lang="ru-RU" baseline="0" dirty="0" smtClean="0"/>
              <a:t>И так во всем практически. Если вы можете дать пользователям действительно интересную информацию, то они будут подписываться на ваши рассылки и читать их. А вы потом еще сможете заняться и монетизацией рассылки;)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Данная выборка</a:t>
            </a:r>
            <a:r>
              <a:rPr lang="ru-RU" baseline="0" dirty="0" smtClean="0"/>
              <a:t> представляет средний показатель.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Здесь</a:t>
            </a:r>
            <a:r>
              <a:rPr lang="ru-RU" baseline="0" dirty="0" smtClean="0"/>
              <a:t> представлены реальные результаты работы ведущих </a:t>
            </a:r>
            <a:r>
              <a:rPr lang="ru-RU" baseline="0" dirty="0" err="1" smtClean="0"/>
              <a:t>интернет-магазинов</a:t>
            </a:r>
            <a:r>
              <a:rPr lang="ru-RU" baseline="0" dirty="0" smtClean="0"/>
              <a:t> в мире.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</a:t>
            </a:r>
            <a:r>
              <a:rPr lang="en-US" baseline="0" dirty="0" smtClean="0"/>
              <a:t> </a:t>
            </a:r>
            <a:r>
              <a:rPr lang="ru-RU" baseline="0" dirty="0" smtClean="0"/>
              <a:t>маркетинг  - это персонализированная и автоматизированная рассылка пользователям, которые согласны получать ваши письма. </a:t>
            </a:r>
            <a:r>
              <a:rPr lang="en-US" baseline="0" dirty="0" smtClean="0"/>
              <a:t>Email </a:t>
            </a:r>
            <a:r>
              <a:rPr lang="ru-RU" baseline="0" dirty="0" smtClean="0"/>
              <a:t>маркетинг обладает такими преимуществами: возможность </a:t>
            </a:r>
            <a:r>
              <a:rPr lang="ru-RU" baseline="0" dirty="0" err="1" smtClean="0"/>
              <a:t>таргетинга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персонализации</a:t>
            </a:r>
            <a:r>
              <a:rPr lang="ru-RU" baseline="0" dirty="0" smtClean="0"/>
              <a:t> (как получателя так и отправителя), результат легко посчитать, дает высокую конверсию и стоит недорого</a:t>
            </a:r>
            <a:r>
              <a:rPr lang="ru-RU" baseline="0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CBD4E-3762-4D3B-AA1F-409E6FD636B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775355"/>
            <a:ext cx="64770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B221-AA6F-403A-855A-2694CAAADA97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AAABD-7E01-4FCA-AF8C-F6F8BD75C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514C-CB94-4911-9C9C-ACA298D01C37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4EAF-E42E-4627-B909-6D377FDA8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24500" y="228865"/>
            <a:ext cx="17145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228865"/>
            <a:ext cx="50165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A853-10E6-4878-B613-C262C89D7DD0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A3B8-C2D8-4C08-BC90-A882B0DCB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952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3500"/>
            <a:ext cx="6858000" cy="180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295650"/>
            <a:ext cx="6858000" cy="180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5297488"/>
            <a:ext cx="17780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4F87B-F03C-475D-83FE-CDAC978E25F0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03500" y="5297488"/>
            <a:ext cx="24130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61000" y="5297488"/>
            <a:ext cx="1778000" cy="3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764B-A156-4ADF-BE1A-371068353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F1CE-E0FB-4729-A054-A9B4F577C761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3456-0CC7-415A-80D2-D90C73EF8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928" y="3672417"/>
            <a:ext cx="6477000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04C4-AA03-427B-8E95-CC0DD6EFB259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F2F1-97D4-4FAC-B94E-4E28CE42C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333500"/>
            <a:ext cx="336550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73500" y="1333500"/>
            <a:ext cx="336550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142F-E843-4A6C-9232-C32B6AAB94A9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93013-B178-45BF-91BB-C8BDD0338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79261"/>
            <a:ext cx="3366823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70855" y="1279261"/>
            <a:ext cx="3368146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70855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468C-B913-4059-B214-8FCA9FC47834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4E00-A6FF-43C2-ACDF-C625746F2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1A899-3260-4C2F-A81A-56C2BEC16C20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BEB1-0C16-4FED-8EF0-ECB5E780A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4843B-EC20-4106-8222-78AFCC5B07C3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EE8C-F193-45EA-A2F0-69E97CF6D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7542"/>
            <a:ext cx="2506928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9208" y="227542"/>
            <a:ext cx="4259792" cy="487759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1195917"/>
            <a:ext cx="2506928" cy="3909219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271F-37CE-499A-8736-B1D1124D01F0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81BC-519A-44A9-9642-41AF73C8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0985" indent="0">
              <a:buNone/>
              <a:defRPr sz="2300"/>
            </a:lvl2pPr>
            <a:lvl3pPr marL="761970" indent="0">
              <a:buNone/>
              <a:defRPr sz="2000"/>
            </a:lvl3pPr>
            <a:lvl4pPr marL="1142954" indent="0">
              <a:buNone/>
              <a:defRPr sz="1700"/>
            </a:lvl4pPr>
            <a:lvl5pPr marL="1523939" indent="0">
              <a:buNone/>
              <a:defRPr sz="1700"/>
            </a:lvl5pPr>
            <a:lvl6pPr marL="1904924" indent="0">
              <a:buNone/>
              <a:defRPr sz="1700"/>
            </a:lvl6pPr>
            <a:lvl7pPr marL="2285909" indent="0">
              <a:buNone/>
              <a:defRPr sz="1700"/>
            </a:lvl7pPr>
            <a:lvl8pPr marL="2666893" indent="0">
              <a:buNone/>
              <a:defRPr sz="1700"/>
            </a:lvl8pPr>
            <a:lvl9pPr marL="3047878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93573" y="4472782"/>
            <a:ext cx="457200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F6A5-08A6-47E4-81B7-1FFC198A3D6D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8D49-8601-4277-8F58-95CD9DBBF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6858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97" tIns="38098" rIns="76197" bIns="3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333500"/>
            <a:ext cx="6858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97" tIns="38098" rIns="76197" bIns="3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1000" y="5297488"/>
            <a:ext cx="1778000" cy="303212"/>
          </a:xfrm>
          <a:prstGeom prst="rect">
            <a:avLst/>
          </a:prstGeom>
        </p:spPr>
        <p:txBody>
          <a:bodyPr vert="horz" lIns="76197" tIns="38098" rIns="76197" bIns="3809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AA6CDC-0FDB-458F-95F8-39C7C972EE44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03500" y="5297488"/>
            <a:ext cx="2413000" cy="303212"/>
          </a:xfrm>
          <a:prstGeom prst="rect">
            <a:avLst/>
          </a:prstGeom>
        </p:spPr>
        <p:txBody>
          <a:bodyPr vert="horz" lIns="76197" tIns="38098" rIns="76197" bIns="3809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61000" y="5297488"/>
            <a:ext cx="1778000" cy="303212"/>
          </a:xfrm>
          <a:prstGeom prst="rect">
            <a:avLst/>
          </a:prstGeom>
        </p:spPr>
        <p:txBody>
          <a:bodyPr vert="horz" lIns="76197" tIns="38098" rIns="76197" bIns="3809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88891A-C2F5-4AA7-9B91-B5E8D7640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defTabSz="760413" rtl="0" fontAlgn="base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457200"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914400"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371600"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828800" algn="ctr" defTabSz="760413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84163" indent="-284163" algn="l" defTabSz="760413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17538" indent="-236538" algn="l" defTabSz="760413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0913" indent="-188913" algn="l" defTabSz="760413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1913" indent="-188913" algn="l" defTabSz="760413" rtl="0" fontAlgn="base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913" indent="-188913" algn="l" defTabSz="760413" rtl="0" fontAlgn="base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lerlite.com.ua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info@mailerlite.com.u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12"/>
          <p:cNvSpPr>
            <a:spLocks noGrp="1"/>
          </p:cNvSpPr>
          <p:nvPr>
            <p:ph type="ctrTitle"/>
          </p:nvPr>
        </p:nvSpPr>
        <p:spPr>
          <a:xfrm>
            <a:off x="452414" y="2571748"/>
            <a:ext cx="6786562" cy="2643206"/>
          </a:xfrm>
        </p:spPr>
        <p:txBody>
          <a:bodyPr/>
          <a:lstStyle/>
          <a:p>
            <a:pPr algn="l"/>
            <a:r>
              <a:rPr lang="ru-RU" sz="3600" dirty="0" smtClean="0">
                <a:cs typeface="Arial" charset="0"/>
              </a:rPr>
              <a:t>Как </a:t>
            </a:r>
            <a:r>
              <a:rPr lang="en-US" sz="3600" dirty="0" smtClean="0">
                <a:cs typeface="Arial" charset="0"/>
              </a:rPr>
              <a:t>email </a:t>
            </a:r>
            <a:r>
              <a:rPr lang="ru-RU" sz="3600" dirty="0" smtClean="0">
                <a:cs typeface="Arial" charset="0"/>
              </a:rPr>
              <a:t>маркетинг может помочь вашему бизнесу</a:t>
            </a:r>
            <a:r>
              <a:rPr lang="ru-RU" sz="2400" dirty="0" smtClean="0">
                <a:cs typeface="Arial" charset="0"/>
              </a:rPr>
              <a:t>*</a:t>
            </a:r>
            <a:r>
              <a:rPr lang="en-US" sz="3600" dirty="0" smtClean="0">
                <a:cs typeface="Arial" charset="0"/>
              </a:rPr>
              <a:t/>
            </a:r>
            <a:br>
              <a:rPr lang="en-US" sz="3600" dirty="0" smtClean="0">
                <a:cs typeface="Arial" charset="0"/>
              </a:rPr>
            </a:br>
            <a:r>
              <a:rPr lang="en-US" sz="3600" dirty="0" smtClean="0">
                <a:cs typeface="Arial" charset="0"/>
              </a:rPr>
              <a:t/>
            </a:r>
            <a:br>
              <a:rPr lang="en-US" sz="3600" dirty="0" smtClean="0">
                <a:cs typeface="Arial" charset="0"/>
              </a:rPr>
            </a:br>
            <a:r>
              <a:rPr lang="ru-RU" sz="2400" dirty="0" smtClean="0">
                <a:cs typeface="Arial" charset="0"/>
              </a:rPr>
              <a:t>Елизавета </a:t>
            </a:r>
            <a:r>
              <a:rPr lang="ru-RU" sz="2400" dirty="0" err="1" smtClean="0">
                <a:cs typeface="Arial" charset="0"/>
              </a:rPr>
              <a:t>Грудинкина</a:t>
            </a:r>
            <a:r>
              <a:rPr lang="en-US" sz="2400" dirty="0" smtClean="0">
                <a:cs typeface="Arial" charset="0"/>
              </a:rPr>
              <a:t/>
            </a:r>
            <a:br>
              <a:rPr lang="en-US" sz="2400" dirty="0" smtClean="0">
                <a:cs typeface="Arial" charset="0"/>
              </a:rPr>
            </a:br>
            <a:r>
              <a:rPr lang="ru-RU" sz="2400" dirty="0" smtClean="0">
                <a:cs typeface="Arial" charset="0"/>
              </a:rPr>
              <a:t>Сервис </a:t>
            </a:r>
            <a:r>
              <a:rPr lang="en-US" sz="2400" dirty="0" smtClean="0">
                <a:cs typeface="Arial" charset="0"/>
              </a:rPr>
              <a:t>email </a:t>
            </a:r>
            <a:r>
              <a:rPr lang="ru-RU" sz="2400" dirty="0" smtClean="0">
                <a:cs typeface="Arial" charset="0"/>
              </a:rPr>
              <a:t>маркетинга </a:t>
            </a:r>
            <a:r>
              <a:rPr lang="en-US" sz="2400" dirty="0" err="1" smtClean="0">
                <a:cs typeface="Arial" charset="0"/>
              </a:rPr>
              <a:t>MailerLite</a:t>
            </a:r>
            <a:r>
              <a:rPr lang="en-US" sz="2400" dirty="0" smtClean="0">
                <a:cs typeface="Arial" charset="0"/>
              </a:rPr>
              <a:t/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/>
            </a:r>
            <a:br>
              <a:rPr lang="en-US" sz="2400" dirty="0" smtClean="0">
                <a:cs typeface="Arial" charset="0"/>
              </a:rPr>
            </a:br>
            <a:r>
              <a:rPr lang="en-US" sz="1600" dirty="0" smtClean="0">
                <a:cs typeface="Arial" charset="0"/>
              </a:rPr>
              <a:t>*</a:t>
            </a:r>
            <a:r>
              <a:rPr lang="ru-RU" sz="1600" dirty="0" smtClean="0">
                <a:cs typeface="Arial" charset="0"/>
              </a:rPr>
              <a:t>специально для конференции </a:t>
            </a:r>
            <a:r>
              <a:rPr lang="en-US" sz="1600" dirty="0" smtClean="0"/>
              <a:t> WasteECo-2012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3200" dirty="0" smtClean="0">
                <a:cs typeface="Arial" charset="0"/>
              </a:rPr>
              <a:t/>
            </a:r>
            <a:br>
              <a:rPr lang="ru-RU" sz="3200" dirty="0" smtClean="0">
                <a:cs typeface="Arial" charset="0"/>
              </a:rPr>
            </a:br>
            <a:endParaRPr lang="ru-RU" sz="3200" dirty="0" smtClean="0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C:\Users\ASUS\Documents\mailerlite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3074" y="214294"/>
            <a:ext cx="171451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380976" y="1214426"/>
            <a:ext cx="68103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538163" marR="0" lvl="0" indent="-538163" defTabSz="7604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Качественная база адресов</a:t>
            </a:r>
          </a:p>
          <a:p>
            <a:pPr marL="538163" marR="0" lvl="0" indent="-538163" defTabSz="7604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Сегментация базы адресов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538163" marR="0" lvl="0" indent="-538163" defTabSz="7604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Наличие стратегии</a:t>
            </a:r>
          </a:p>
          <a:p>
            <a:pPr marL="538163" marR="0" lvl="0" indent="-538163" defTabSz="7604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Автоматизация</a:t>
            </a:r>
          </a:p>
          <a:p>
            <a:pPr marL="538163" marR="0" lvl="0" indent="-538163" defTabSz="7604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Хороший работающий дизайн</a:t>
            </a:r>
          </a:p>
          <a:p>
            <a:pPr marL="538163" marR="0" lvl="0" indent="-538163" defTabSz="7604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Постоянное</a:t>
            </a:r>
            <a:r>
              <a:rPr kumimoji="0" lang="ru-RU" sz="2400" b="0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тестирование</a:t>
            </a:r>
          </a:p>
          <a:p>
            <a:pPr marL="538163" marR="0" lvl="0" indent="-538163" defTabSz="76041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Правильная аналитика и выводы</a:t>
            </a:r>
            <a:r>
              <a:rPr kumimoji="0" lang="ru-RU" sz="2400" b="0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Shape 40"/>
          <p:cNvSpPr>
            <a:spLocks noGrp="1"/>
          </p:cNvSpPr>
          <p:nvPr>
            <p:ph type="title"/>
          </p:nvPr>
        </p:nvSpPr>
        <p:spPr>
          <a:xfrm>
            <a:off x="238125" y="71438"/>
            <a:ext cx="7143750" cy="962025"/>
          </a:xfrm>
        </p:spPr>
        <p:txBody>
          <a:bodyPr/>
          <a:lstStyle/>
          <a:p>
            <a:r>
              <a:rPr lang="ru-RU" sz="2800" dirty="0" smtClean="0"/>
              <a:t>Составляющие успешного </a:t>
            </a:r>
            <a:r>
              <a:rPr lang="en-US" sz="2800" dirty="0" smtClean="0"/>
              <a:t>email </a:t>
            </a:r>
            <a:r>
              <a:rPr lang="ru-RU" sz="2800" dirty="0" smtClean="0"/>
              <a:t>маркетинга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40"/>
          <p:cNvSpPr>
            <a:spLocks noGrp="1"/>
          </p:cNvSpPr>
          <p:nvPr>
            <p:ph type="title"/>
          </p:nvPr>
        </p:nvSpPr>
        <p:spPr>
          <a:xfrm>
            <a:off x="238125" y="71438"/>
            <a:ext cx="7143750" cy="962025"/>
          </a:xfrm>
        </p:spPr>
        <p:txBody>
          <a:bodyPr/>
          <a:lstStyle/>
          <a:p>
            <a:r>
              <a:rPr lang="ru-RU" sz="2800" dirty="0" smtClean="0"/>
              <a:t>Формирование базы подписчиков</a:t>
            </a:r>
          </a:p>
        </p:txBody>
      </p:sp>
      <p:sp>
        <p:nvSpPr>
          <p:cNvPr id="23554" name="Shape 41"/>
          <p:cNvSpPr>
            <a:spLocks noGrp="1"/>
          </p:cNvSpPr>
          <p:nvPr>
            <p:ph idx="1"/>
          </p:nvPr>
        </p:nvSpPr>
        <p:spPr>
          <a:xfrm>
            <a:off x="2881306" y="3429004"/>
            <a:ext cx="3929090" cy="2071702"/>
          </a:xfrm>
        </p:spPr>
        <p:txBody>
          <a:bodyPr/>
          <a:lstStyle/>
          <a:p>
            <a:pPr marL="0" indent="0"/>
            <a:r>
              <a:rPr lang="ru-RU" sz="2000" dirty="0" smtClean="0"/>
              <a:t> </a:t>
            </a:r>
            <a:r>
              <a:rPr lang="en-US" sz="2000" dirty="0" smtClean="0"/>
              <a:t>Opt-in </a:t>
            </a:r>
            <a:r>
              <a:rPr lang="ru-RU" sz="2000" dirty="0" smtClean="0"/>
              <a:t>подписка</a:t>
            </a:r>
          </a:p>
          <a:p>
            <a:pPr marL="0" indent="0"/>
            <a:r>
              <a:rPr lang="ru-RU" sz="2000" dirty="0" smtClean="0"/>
              <a:t> Анкетирование</a:t>
            </a:r>
          </a:p>
          <a:p>
            <a:pPr marL="0" indent="0"/>
            <a:r>
              <a:rPr lang="ru-RU" sz="2000" dirty="0" smtClean="0"/>
              <a:t> Участие в акциях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</a:p>
          <a:p>
            <a:pPr marL="0" indent="0">
              <a:buNone/>
            </a:pPr>
            <a:endParaRPr lang="ru-RU" sz="1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04" y="1000112"/>
            <a:ext cx="603651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40"/>
          <p:cNvSpPr>
            <a:spLocks noGrp="1"/>
          </p:cNvSpPr>
          <p:nvPr>
            <p:ph type="title"/>
          </p:nvPr>
        </p:nvSpPr>
        <p:spPr>
          <a:xfrm>
            <a:off x="238125" y="214294"/>
            <a:ext cx="7143750" cy="962025"/>
          </a:xfrm>
        </p:spPr>
        <p:txBody>
          <a:bodyPr/>
          <a:lstStyle/>
          <a:p>
            <a:r>
              <a:rPr lang="ru-RU" sz="2600" dirty="0" smtClean="0"/>
              <a:t>«За» и «против» инструментов </a:t>
            </a:r>
            <a:r>
              <a:rPr lang="en-US" sz="2600" dirty="0" smtClean="0"/>
              <a:t>email</a:t>
            </a:r>
            <a:r>
              <a:rPr lang="ru-RU" sz="2600" dirty="0" smtClean="0"/>
              <a:t> маркетинга</a:t>
            </a:r>
          </a:p>
        </p:txBody>
      </p:sp>
      <p:sp>
        <p:nvSpPr>
          <p:cNvPr id="41" name="Shape 41"/>
          <p:cNvSpPr>
            <a:spLocks noGrp="1"/>
          </p:cNvSpPr>
          <p:nvPr>
            <p:ph idx="1"/>
          </p:nvPr>
        </p:nvSpPr>
        <p:spPr>
          <a:xfrm>
            <a:off x="381000" y="928688"/>
            <a:ext cx="6858000" cy="4357687"/>
          </a:xfrm>
        </p:spPr>
        <p:txBody>
          <a:bodyPr rtlCol="0">
            <a:normAutofit fontScale="92500" lnSpcReduction="10000"/>
          </a:bodyPr>
          <a:lstStyle/>
          <a:p>
            <a:pPr marL="0" indent="0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/>
              <a:t>Рассылка «своими силами»</a:t>
            </a:r>
          </a:p>
          <a:p>
            <a:pPr marL="0" indent="0" defTabSz="761970" fontAlgn="auto">
              <a:spcAft>
                <a:spcPts val="0"/>
              </a:spcAft>
              <a:buNone/>
              <a:defRPr/>
            </a:pPr>
            <a:r>
              <a:rPr lang="ru-RU" sz="1600" dirty="0" smtClean="0"/>
              <a:t>+ просто и бесплатно</a:t>
            </a:r>
          </a:p>
          <a:p>
            <a:pPr marL="0" indent="0" defTabSz="76197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медленно</a:t>
            </a:r>
          </a:p>
          <a:p>
            <a:pPr marL="0" indent="0" defTabSz="76197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письма не доходят</a:t>
            </a:r>
          </a:p>
          <a:p>
            <a:pPr marL="0" indent="0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  <a:p>
            <a:pPr marL="0" indent="0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/>
              <a:t>Специальный софт</a:t>
            </a:r>
          </a:p>
          <a:p>
            <a:pPr marL="0" indent="0" defTabSz="761970" fontAlgn="auto">
              <a:spcAft>
                <a:spcPts val="0"/>
              </a:spcAft>
              <a:buNone/>
              <a:defRPr/>
            </a:pPr>
            <a:r>
              <a:rPr lang="ru-RU" sz="1600" dirty="0" smtClean="0"/>
              <a:t>+ быстро</a:t>
            </a:r>
          </a:p>
          <a:p>
            <a:pPr marL="0" indent="0" defTabSz="76197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платно</a:t>
            </a:r>
          </a:p>
          <a:p>
            <a:pPr marL="0" indent="0" defTabSz="76197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сложно</a:t>
            </a:r>
          </a:p>
          <a:p>
            <a:pPr marL="0" indent="0" defTabSz="76197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письма не доходят</a:t>
            </a:r>
            <a:endParaRPr lang="ru-RU" sz="1600" dirty="0"/>
          </a:p>
          <a:p>
            <a:pPr marL="0" indent="0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  <a:p>
            <a:pPr marL="0" indent="0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b="1" dirty="0" smtClean="0"/>
              <a:t>Сервис </a:t>
            </a:r>
            <a:r>
              <a:rPr lang="en-US" sz="1700" b="1" dirty="0" smtClean="0"/>
              <a:t>email </a:t>
            </a:r>
            <a:r>
              <a:rPr lang="ru-RU" sz="1700" b="1" dirty="0" smtClean="0"/>
              <a:t>маркетинга</a:t>
            </a:r>
          </a:p>
          <a:p>
            <a:pPr marL="0" indent="0" defTabSz="761970" fontAlgn="auto">
              <a:spcAft>
                <a:spcPts val="0"/>
              </a:spcAft>
              <a:buNone/>
              <a:defRPr/>
            </a:pPr>
            <a:r>
              <a:rPr lang="ru-RU" sz="1600" dirty="0" smtClean="0"/>
              <a:t>+ быстро</a:t>
            </a:r>
          </a:p>
          <a:p>
            <a:pPr marL="0" indent="0" defTabSz="761970" fontAlgn="auto">
              <a:spcAft>
                <a:spcPts val="0"/>
              </a:spcAft>
              <a:buNone/>
              <a:defRPr/>
            </a:pPr>
            <a:r>
              <a:rPr lang="ru-RU" sz="1600" dirty="0" smtClean="0"/>
              <a:t>+ гарантия доставки писем</a:t>
            </a:r>
          </a:p>
          <a:p>
            <a:pPr marL="0" indent="0" defTabSz="761970" fontAlgn="auto">
              <a:spcAft>
                <a:spcPts val="0"/>
              </a:spcAft>
              <a:buNone/>
              <a:defRPr/>
            </a:pPr>
            <a:r>
              <a:rPr lang="ru-RU" sz="1600" dirty="0" smtClean="0"/>
              <a:t>+ привлекательный вид письма</a:t>
            </a:r>
          </a:p>
          <a:p>
            <a:pPr marL="0" indent="0" defTabSz="76197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платно</a:t>
            </a:r>
          </a:p>
          <a:p>
            <a:pPr marL="0" indent="0" defTabSz="76197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требуется обучение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0"/>
          <p:cNvSpPr txBox="1">
            <a:spLocks/>
          </p:cNvSpPr>
          <p:nvPr/>
        </p:nvSpPr>
        <p:spPr bwMode="auto">
          <a:xfrm>
            <a:off x="238100" y="2214558"/>
            <a:ext cx="71437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97" tIns="38098" rIns="76197" bIns="380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0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Базовые возможности сервиса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email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маркетинга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MailerLite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40"/>
          <p:cNvSpPr>
            <a:spLocks noGrp="1"/>
          </p:cNvSpPr>
          <p:nvPr>
            <p:ph type="title"/>
          </p:nvPr>
        </p:nvSpPr>
        <p:spPr>
          <a:xfrm>
            <a:off x="238125" y="71438"/>
            <a:ext cx="7143750" cy="962025"/>
          </a:xfrm>
        </p:spPr>
        <p:txBody>
          <a:bodyPr/>
          <a:lstStyle/>
          <a:p>
            <a:r>
              <a:rPr lang="ru-RU" sz="2800" smtClean="0"/>
              <a:t>Сегментация подписчиков</a:t>
            </a:r>
          </a:p>
        </p:txBody>
      </p:sp>
      <p:sp>
        <p:nvSpPr>
          <p:cNvPr id="23554" name="Shape 41"/>
          <p:cNvSpPr>
            <a:spLocks noGrp="1"/>
          </p:cNvSpPr>
          <p:nvPr>
            <p:ph idx="1"/>
          </p:nvPr>
        </p:nvSpPr>
        <p:spPr>
          <a:xfrm>
            <a:off x="380976" y="1214426"/>
            <a:ext cx="2786058" cy="4786333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ru-RU" sz="1500" dirty="0" smtClean="0"/>
              <a:t> Количество покупок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Те, кто не купил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Те, кто не окончил процесс покупки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 История покупок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Доходы от пользователя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</a:t>
            </a:r>
            <a:r>
              <a:rPr lang="ru-RU" sz="1500" dirty="0" err="1" smtClean="0"/>
              <a:t>Соц.-дем</a:t>
            </a:r>
            <a:r>
              <a:rPr lang="ru-RU" sz="1500" dirty="0" smtClean="0"/>
              <a:t>. характеристики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Используемое оборудование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Реакция на письма компании</a:t>
            </a:r>
          </a:p>
          <a:p>
            <a:pPr marL="0" indent="0">
              <a:lnSpc>
                <a:spcPct val="150000"/>
              </a:lnSpc>
            </a:pPr>
            <a:r>
              <a:rPr lang="ru-RU" sz="1500" dirty="0" smtClean="0"/>
              <a:t> Другие критерии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5000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4182" y="928674"/>
            <a:ext cx="478324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40"/>
          <p:cNvSpPr>
            <a:spLocks noGrp="1"/>
          </p:cNvSpPr>
          <p:nvPr>
            <p:ph type="title"/>
          </p:nvPr>
        </p:nvSpPr>
        <p:spPr>
          <a:xfrm>
            <a:off x="238125" y="71438"/>
            <a:ext cx="7143750" cy="962025"/>
          </a:xfrm>
        </p:spPr>
        <p:txBody>
          <a:bodyPr/>
          <a:lstStyle/>
          <a:p>
            <a:r>
              <a:rPr lang="ru-RU" sz="2800" smtClean="0"/>
              <a:t>Дизайн письма</a:t>
            </a:r>
          </a:p>
        </p:txBody>
      </p:sp>
      <p:sp>
        <p:nvSpPr>
          <p:cNvPr id="24578" name="Shape 41"/>
          <p:cNvSpPr>
            <a:spLocks noGrp="1"/>
          </p:cNvSpPr>
          <p:nvPr>
            <p:ph idx="1"/>
          </p:nvPr>
        </p:nvSpPr>
        <p:spPr>
          <a:xfrm>
            <a:off x="380976" y="928674"/>
            <a:ext cx="2286000" cy="3714763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ru-RU" sz="1600" dirty="0" smtClean="0"/>
              <a:t> Персонализация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Оптимизация для всех почтовых клиентов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Продающий текст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Призыв к действию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Альтернативные варианты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Отзывы клиентов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</a:t>
            </a:r>
            <a:r>
              <a:rPr lang="ru-RU" sz="1600" dirty="0" err="1" smtClean="0"/>
              <a:t>Промо-коды</a:t>
            </a:r>
            <a:endParaRPr lang="ru-RU" sz="1600" dirty="0" smtClean="0"/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Теги </a:t>
            </a:r>
            <a:r>
              <a:rPr lang="en-US" sz="1600" dirty="0" smtClean="0"/>
              <a:t>Google Analytics </a:t>
            </a:r>
            <a:endParaRPr lang="ru-RU" sz="1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5063" y="642938"/>
            <a:ext cx="5334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40"/>
          <p:cNvSpPr>
            <a:spLocks noGrp="1"/>
          </p:cNvSpPr>
          <p:nvPr>
            <p:ph type="title"/>
          </p:nvPr>
        </p:nvSpPr>
        <p:spPr>
          <a:xfrm>
            <a:off x="238125" y="71438"/>
            <a:ext cx="7143750" cy="962025"/>
          </a:xfrm>
        </p:spPr>
        <p:txBody>
          <a:bodyPr/>
          <a:lstStyle/>
          <a:p>
            <a:r>
              <a:rPr lang="ru-RU" sz="2800" smtClean="0"/>
              <a:t>Рассылка писем</a:t>
            </a:r>
          </a:p>
        </p:txBody>
      </p:sp>
      <p:sp>
        <p:nvSpPr>
          <p:cNvPr id="41" name="Shape 41"/>
          <p:cNvSpPr>
            <a:spLocks noGrp="1"/>
          </p:cNvSpPr>
          <p:nvPr>
            <p:ph idx="1"/>
          </p:nvPr>
        </p:nvSpPr>
        <p:spPr>
          <a:xfrm>
            <a:off x="309538" y="1643054"/>
            <a:ext cx="2286000" cy="2428892"/>
          </a:xfrm>
        </p:spPr>
        <p:txBody>
          <a:bodyPr rtlCol="0">
            <a:normAutofit/>
          </a:bodyPr>
          <a:lstStyle/>
          <a:p>
            <a:pPr marL="0" indent="0" defTabSz="76197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dirty="0" smtClean="0"/>
              <a:t> Быстрая рассылка</a:t>
            </a:r>
          </a:p>
          <a:p>
            <a:pPr marL="0" indent="0" defTabSz="76197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dirty="0"/>
              <a:t> </a:t>
            </a:r>
            <a:r>
              <a:rPr lang="ru-RU" sz="1700" dirty="0" smtClean="0"/>
              <a:t>Отсутствие в «черных списках»</a:t>
            </a:r>
          </a:p>
          <a:p>
            <a:pPr marL="0" indent="0" defTabSz="76197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dirty="0"/>
              <a:t> </a:t>
            </a:r>
            <a:r>
              <a:rPr lang="ru-RU" sz="1700" dirty="0" smtClean="0"/>
              <a:t>Рассылка с разных </a:t>
            </a:r>
            <a:r>
              <a:rPr lang="en-US" sz="1700" dirty="0" smtClean="0"/>
              <a:t>IP</a:t>
            </a:r>
            <a:r>
              <a:rPr lang="ru-RU" sz="1700" dirty="0" smtClean="0"/>
              <a:t>-адресов</a:t>
            </a:r>
          </a:p>
          <a:p>
            <a:pPr marL="0" indent="0" defTabSz="76197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/>
          </a:p>
          <a:p>
            <a:pPr marL="0" indent="0" defTabSz="76197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25" y="714375"/>
            <a:ext cx="5334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40"/>
          <p:cNvSpPr>
            <a:spLocks noGrp="1"/>
          </p:cNvSpPr>
          <p:nvPr>
            <p:ph type="title"/>
          </p:nvPr>
        </p:nvSpPr>
        <p:spPr>
          <a:xfrm>
            <a:off x="238125" y="71438"/>
            <a:ext cx="7143750" cy="962025"/>
          </a:xfrm>
        </p:spPr>
        <p:txBody>
          <a:bodyPr/>
          <a:lstStyle/>
          <a:p>
            <a:r>
              <a:rPr lang="ru-RU" sz="2800" dirty="0" smtClean="0"/>
              <a:t>Измерение результата</a:t>
            </a:r>
          </a:p>
        </p:txBody>
      </p:sp>
      <p:sp>
        <p:nvSpPr>
          <p:cNvPr id="26626" name="Shape 41"/>
          <p:cNvSpPr>
            <a:spLocks noGrp="1"/>
          </p:cNvSpPr>
          <p:nvPr>
            <p:ph idx="1"/>
          </p:nvPr>
        </p:nvSpPr>
        <p:spPr>
          <a:xfrm>
            <a:off x="380976" y="1071550"/>
            <a:ext cx="2286000" cy="3929090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ru-RU" sz="1600" dirty="0" smtClean="0"/>
              <a:t> Сколько  подписчиков открыло письма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Сколько перешло по ссылкам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Детальные отчеты по кликам</a:t>
            </a:r>
          </a:p>
          <a:p>
            <a:pPr marL="0" indent="0">
              <a:lnSpc>
                <a:spcPct val="150000"/>
              </a:lnSpc>
            </a:pPr>
            <a:r>
              <a:rPr lang="ru-RU" sz="1600" dirty="0" smtClean="0"/>
              <a:t> Уведомления о возврате, отписке, спаме</a:t>
            </a:r>
          </a:p>
          <a:p>
            <a:pPr marL="0" indent="0"/>
            <a:endParaRPr lang="ru-RU" sz="1400" dirty="0" smtClean="0"/>
          </a:p>
          <a:p>
            <a:pPr marL="0" indent="0">
              <a:buFont typeface="Arial" charset="0"/>
              <a:buNone/>
            </a:pPr>
            <a:endParaRPr lang="ru-RU" sz="1400" dirty="0" smtClean="0"/>
          </a:p>
          <a:p>
            <a:pPr marL="0" indent="0"/>
            <a:endParaRPr lang="ru-RU" sz="1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0" y="762000"/>
            <a:ext cx="5334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40"/>
          <p:cNvSpPr>
            <a:spLocks noGrp="1"/>
          </p:cNvSpPr>
          <p:nvPr>
            <p:ph type="title"/>
          </p:nvPr>
        </p:nvSpPr>
        <p:spPr>
          <a:xfrm>
            <a:off x="238125" y="71438"/>
            <a:ext cx="7143750" cy="962025"/>
          </a:xfrm>
        </p:spPr>
        <p:txBody>
          <a:bodyPr/>
          <a:lstStyle/>
          <a:p>
            <a:r>
              <a:rPr lang="ru-RU" sz="2600" dirty="0" smtClean="0"/>
              <a:t>Успешные примеры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8" y="928688"/>
            <a:ext cx="1695450" cy="2076450"/>
          </a:xfrm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1675" y="1000125"/>
            <a:ext cx="1695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9050" y="1000125"/>
            <a:ext cx="1695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9" descr="http://www.mailerlite.ru/client/images/gallery/actifi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67375" y="1000125"/>
            <a:ext cx="1695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1" descr="http://www.mailerlite.ru/client/images/gallery/slipskung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688" y="3138488"/>
            <a:ext cx="1695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13" descr="http://www.mailerlite.ru/client/images/gallery/outdoo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52625" y="3138488"/>
            <a:ext cx="1695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5" descr="http://www.mailerlite.ru/client/images/gallery/casabell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3143250"/>
            <a:ext cx="1695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7" descr="http://www.mailerlite.ru/client/images/gallery/aut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67375" y="3143250"/>
            <a:ext cx="1695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38232" y="1785930"/>
            <a:ext cx="50720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Наши контакты: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hlinkClick r:id="rId3"/>
              </a:rPr>
              <a:t>www.mailerlite.com.ua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e-mail: </a:t>
            </a:r>
            <a:r>
              <a:rPr lang="en-US" sz="2800" u="sng" dirty="0" smtClean="0">
                <a:solidFill>
                  <a:srgbClr val="009999"/>
                </a:solidFill>
                <a:latin typeface="Calibri" pitchFamily="34" charset="0"/>
                <a:hlinkClick r:id="rId4"/>
              </a:rPr>
              <a:t>info@mailerlite.com.ua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Tel.: +38 095 047 37 67</a:t>
            </a:r>
            <a:b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Skype: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</a:rPr>
              <a:t>night.nymph</a:t>
            </a:r>
            <a:endParaRPr lang="ru-RU" sz="2800" dirty="0"/>
          </a:p>
        </p:txBody>
      </p:sp>
      <p:pic>
        <p:nvPicPr>
          <p:cNvPr id="5" name="Picture 2" descr="C:\Users\ASUS\Documents\mailerlite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52744" y="428608"/>
            <a:ext cx="171451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22"/>
          <p:cNvSpPr>
            <a:spLocks noGrp="1"/>
          </p:cNvSpPr>
          <p:nvPr>
            <p:ph type="title"/>
          </p:nvPr>
        </p:nvSpPr>
        <p:spPr>
          <a:xfrm>
            <a:off x="238100" y="214294"/>
            <a:ext cx="7143750" cy="771525"/>
          </a:xfrm>
        </p:spPr>
        <p:txBody>
          <a:bodyPr/>
          <a:lstStyle/>
          <a:p>
            <a:r>
              <a:rPr lang="ru-RU" sz="2800" dirty="0" smtClean="0"/>
              <a:t>Инструменты </a:t>
            </a:r>
            <a:r>
              <a:rPr lang="ru-RU" sz="2800" dirty="0" err="1" smtClean="0"/>
              <a:t>интернет-маркетинга</a:t>
            </a:r>
            <a:endParaRPr lang="en-US" sz="2800" dirty="0" smtClean="0"/>
          </a:p>
        </p:txBody>
      </p:sp>
      <p:sp>
        <p:nvSpPr>
          <p:cNvPr id="23" name="Shape 23"/>
          <p:cNvSpPr/>
          <p:nvPr/>
        </p:nvSpPr>
        <p:spPr>
          <a:xfrm>
            <a:off x="523852" y="714360"/>
            <a:ext cx="6057900" cy="457203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+mj-lt"/>
              </a:rPr>
              <a:t> </a:t>
            </a:r>
            <a:r>
              <a:rPr lang="uk-UA" sz="2200" dirty="0" err="1">
                <a:latin typeface="+mj-lt"/>
              </a:rPr>
              <a:t>Баннерная</a:t>
            </a:r>
            <a:r>
              <a:rPr lang="uk-UA" sz="2200" dirty="0">
                <a:latin typeface="+mj-lt"/>
              </a:rPr>
              <a:t> </a:t>
            </a:r>
            <a:r>
              <a:rPr lang="ru-RU" sz="2200" dirty="0">
                <a:latin typeface="+mj-lt"/>
              </a:rPr>
              <a:t>реклама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j-lt"/>
              </a:rPr>
              <a:t> </a:t>
            </a:r>
            <a:r>
              <a:rPr lang="ru-RU" sz="2200" dirty="0">
                <a:latin typeface="+mj-lt"/>
              </a:rPr>
              <a:t>Маркетинг в социальных </a:t>
            </a:r>
            <a:r>
              <a:rPr lang="ru-RU" sz="2200" dirty="0" err="1">
                <a:latin typeface="+mj-lt"/>
              </a:rPr>
              <a:t>медиа</a:t>
            </a:r>
            <a:endParaRPr lang="en-US" sz="2200" dirty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+mj-lt"/>
              </a:rPr>
              <a:t> Интерактивные </a:t>
            </a:r>
            <a:r>
              <a:rPr lang="ru-RU" sz="2200" dirty="0" smtClean="0">
                <a:latin typeface="+mj-lt"/>
              </a:rPr>
              <a:t>проекты</a:t>
            </a:r>
            <a:endParaRPr lang="en-US" sz="2200" dirty="0" smtClean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Новостной </a:t>
            </a:r>
            <a:r>
              <a:rPr lang="ru-RU" sz="2200" dirty="0" err="1" smtClean="0">
                <a:latin typeface="+mj-lt"/>
              </a:rPr>
              <a:t>контент</a:t>
            </a:r>
            <a:endParaRPr lang="ru-RU" sz="2200" b="1" dirty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+mj-lt"/>
              </a:rPr>
              <a:t> Оптимизация сайта (</a:t>
            </a:r>
            <a:r>
              <a:rPr lang="en-US" sz="2200" dirty="0">
                <a:latin typeface="+mj-lt"/>
              </a:rPr>
              <a:t>SEO)</a:t>
            </a:r>
            <a:endParaRPr lang="uk-UA" sz="2200" dirty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200" dirty="0">
                <a:latin typeface="+mj-lt"/>
              </a:rPr>
              <a:t> </a:t>
            </a:r>
            <a:r>
              <a:rPr lang="uk-UA" sz="2200" dirty="0" err="1">
                <a:latin typeface="+mj-lt"/>
              </a:rPr>
              <a:t>Контекстная</a:t>
            </a:r>
            <a:r>
              <a:rPr lang="uk-UA" sz="2200" dirty="0">
                <a:latin typeface="+mj-lt"/>
              </a:rPr>
              <a:t> </a:t>
            </a:r>
            <a:r>
              <a:rPr lang="uk-UA" sz="2200" dirty="0" smtClean="0">
                <a:latin typeface="+mj-lt"/>
              </a:rPr>
              <a:t>реклама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200" dirty="0" smtClean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/>
              <a:t>Конверсия</a:t>
            </a:r>
            <a:r>
              <a:rPr lang="ru-RU" sz="2200" dirty="0" smtClean="0"/>
              <a:t> – до 7-10%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200" dirty="0" smtClean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latin typeface="+mj-lt"/>
              </a:rPr>
              <a:t>Email </a:t>
            </a:r>
            <a:r>
              <a:rPr lang="ru-RU" sz="3600" b="1" dirty="0" smtClean="0">
                <a:latin typeface="+mj-lt"/>
              </a:rPr>
              <a:t>маркетинг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latin typeface="+mj-lt"/>
              </a:rPr>
              <a:t>Конверсия – до 40%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-690594" y="285732"/>
            <a:ext cx="90551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041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Что такое </a:t>
            </a:r>
            <a:r>
              <a:rPr lang="en-US" sz="3200" noProof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mail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маркетинг</a:t>
            </a:r>
            <a:r>
              <a:rPr lang="ru-RU" sz="3200" noProof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?</a:t>
            </a:r>
            <a:endParaRPr lang="ru-RU" sz="3200" dirty="0" smtClean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80976" y="2357434"/>
            <a:ext cx="6858000" cy="3771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Email </a:t>
            </a:r>
            <a:r>
              <a:rPr lang="ru-RU" dirty="0" smtClean="0"/>
              <a:t>маркетинг – это массовая рассылка писем на основании разрешений.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-619156" y="428608"/>
            <a:ext cx="90551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041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Что НЕ является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email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маркетингом?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Содержимое 9"/>
          <p:cNvSpPr>
            <a:spLocks noGrp="1"/>
          </p:cNvSpPr>
          <p:nvPr>
            <p:ph idx="1"/>
          </p:nvPr>
        </p:nvSpPr>
        <p:spPr>
          <a:xfrm>
            <a:off x="380976" y="1500178"/>
            <a:ext cx="6858000" cy="37719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Спам не является </a:t>
            </a:r>
            <a:r>
              <a:rPr lang="en-US" sz="2000" dirty="0" smtClean="0"/>
              <a:t>email </a:t>
            </a:r>
            <a:r>
              <a:rPr lang="ru-RU" sz="2000" dirty="0" smtClean="0"/>
              <a:t>маркетингом.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Спам – это рассылка адресатам, не дававшим свое согласие на получение рассылки, поэтому:</a:t>
            </a:r>
          </a:p>
          <a:p>
            <a:pPr marL="261938" indent="-261938">
              <a:lnSpc>
                <a:spcPct val="150000"/>
              </a:lnSpc>
            </a:pPr>
            <a:r>
              <a:rPr lang="ru-RU" sz="2000" dirty="0" smtClean="0"/>
              <a:t>Спам – это противозаконно </a:t>
            </a:r>
            <a:r>
              <a:rPr lang="ru-RU" sz="2000" dirty="0" smtClean="0">
                <a:sym typeface="Wingdings" pitchFamily="2" charset="2"/>
              </a:rPr>
              <a:t></a:t>
            </a:r>
          </a:p>
          <a:p>
            <a:pPr marL="261938" indent="-261938">
              <a:lnSpc>
                <a:spcPct val="150000"/>
              </a:lnSpc>
            </a:pPr>
            <a:r>
              <a:rPr lang="ru-RU" sz="2000" dirty="0" smtClean="0">
                <a:sym typeface="Wingdings" pitchFamily="2" charset="2"/>
              </a:rPr>
              <a:t>Со спамом борются провайдеры</a:t>
            </a:r>
          </a:p>
          <a:p>
            <a:pPr marL="261938" indent="-261938">
              <a:lnSpc>
                <a:spcPct val="150000"/>
              </a:lnSpc>
            </a:pPr>
            <a:r>
              <a:rPr lang="ru-RU" sz="2000" dirty="0" smtClean="0">
                <a:sym typeface="Wingdings" pitchFamily="2" charset="2"/>
              </a:rPr>
              <a:t> Спам малоэффективен (особенно в сравнении с правильным </a:t>
            </a:r>
            <a:r>
              <a:rPr lang="en-US" sz="2000" dirty="0" smtClean="0">
                <a:sym typeface="Wingdings" pitchFamily="2" charset="2"/>
              </a:rPr>
              <a:t>email </a:t>
            </a:r>
            <a:r>
              <a:rPr lang="ru-RU" sz="2000" dirty="0" smtClean="0">
                <a:sym typeface="Wingdings" pitchFamily="2" charset="2"/>
              </a:rPr>
              <a:t>маркетингом)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80976" y="214294"/>
            <a:ext cx="6858000" cy="952500"/>
          </a:xfrm>
        </p:spPr>
        <p:txBody>
          <a:bodyPr/>
          <a:lstStyle/>
          <a:p>
            <a:r>
              <a:rPr lang="ru-RU" sz="2800" dirty="0" smtClean="0"/>
              <a:t>Кому нужен </a:t>
            </a:r>
            <a:r>
              <a:rPr lang="en-US" sz="2800" dirty="0" smtClean="0"/>
              <a:t>email </a:t>
            </a:r>
            <a:r>
              <a:rPr lang="ru-RU" sz="2800" dirty="0" smtClean="0"/>
              <a:t>маркетинг?</a:t>
            </a:r>
            <a:endParaRPr lang="ru-RU" sz="2800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80976" y="1285864"/>
            <a:ext cx="6858000" cy="378621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Любому бизнесу, представленному </a:t>
            </a:r>
            <a:r>
              <a:rPr lang="en-US" sz="2000" dirty="0" smtClean="0"/>
              <a:t>online</a:t>
            </a:r>
          </a:p>
          <a:p>
            <a:r>
              <a:rPr lang="ru-RU" sz="2000" dirty="0" err="1" smtClean="0"/>
              <a:t>Интернет-магазины</a:t>
            </a:r>
            <a:endParaRPr lang="ru-RU" sz="2000" dirty="0" smtClean="0"/>
          </a:p>
          <a:p>
            <a:r>
              <a:rPr lang="ru-RU" sz="2000" dirty="0" smtClean="0"/>
              <a:t>О</a:t>
            </a:r>
            <a:r>
              <a:rPr lang="en-US" sz="2000" dirty="0" err="1" smtClean="0"/>
              <a:t>nline</a:t>
            </a:r>
            <a:r>
              <a:rPr lang="ru-RU" sz="2000" dirty="0" smtClean="0"/>
              <a:t> СМИ</a:t>
            </a:r>
          </a:p>
          <a:p>
            <a:r>
              <a:rPr lang="ru-RU" sz="2000" dirty="0" smtClean="0"/>
              <a:t>Форумы</a:t>
            </a:r>
          </a:p>
          <a:p>
            <a:r>
              <a:rPr lang="ru-RU" sz="2000" dirty="0" smtClean="0"/>
              <a:t>Развлекательные порталы и т.д.</a:t>
            </a:r>
          </a:p>
          <a:p>
            <a:endParaRPr lang="ru-RU" sz="2000" dirty="0" smtClean="0"/>
          </a:p>
          <a:p>
            <a:pPr marL="0" indent="0">
              <a:buNone/>
            </a:pPr>
            <a:r>
              <a:rPr lang="ru-RU" sz="2000" b="1" i="1" dirty="0" smtClean="0"/>
              <a:t>Если у вас </a:t>
            </a:r>
            <a:r>
              <a:rPr lang="en-US" sz="2000" b="1" i="1" dirty="0" smtClean="0"/>
              <a:t>offline </a:t>
            </a:r>
            <a:r>
              <a:rPr lang="ru-RU" sz="2000" b="1" i="1" dirty="0" smtClean="0"/>
              <a:t>бизнес, который представлен в сети, то </a:t>
            </a:r>
            <a:r>
              <a:rPr lang="en-US" sz="2000" b="1" i="1" dirty="0" smtClean="0"/>
              <a:t>email </a:t>
            </a:r>
            <a:r>
              <a:rPr lang="ru-RU" sz="2000" b="1" i="1" dirty="0" smtClean="0"/>
              <a:t>может пригодиться и вам.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35"/>
          <p:cNvSpPr>
            <a:spLocks noGrp="1"/>
          </p:cNvSpPr>
          <p:nvPr>
            <p:ph type="title"/>
          </p:nvPr>
        </p:nvSpPr>
        <p:spPr>
          <a:xfrm>
            <a:off x="238125" y="185738"/>
            <a:ext cx="7143750" cy="904875"/>
          </a:xfrm>
        </p:spPr>
        <p:txBody>
          <a:bodyPr/>
          <a:lstStyle/>
          <a:p>
            <a:r>
              <a:rPr lang="ru-RU" sz="2800" dirty="0" smtClean="0"/>
              <a:t>Как работает </a:t>
            </a:r>
            <a:r>
              <a:rPr lang="en-US" sz="2800" dirty="0" smtClean="0"/>
              <a:t>email </a:t>
            </a:r>
            <a:r>
              <a:rPr lang="ru-RU" sz="2800" dirty="0" smtClean="0"/>
              <a:t>маркетинг?</a:t>
            </a:r>
            <a:endParaRPr lang="en-US" sz="28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5290" y="1643054"/>
            <a:ext cx="2571768" cy="235745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Увеличение продаж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4310066" y="1643054"/>
            <a:ext cx="2571768" cy="235745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Построение лояльности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238100" y="285732"/>
            <a:ext cx="706755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041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Статистика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открытия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писем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с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MailerLite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компании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в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Украине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</a:p>
        </p:txBody>
      </p:sp>
      <p:pic>
        <p:nvPicPr>
          <p:cNvPr id="2050" name="Picture 2" descr="C:\Documents and Settings\Admin\Рабочий стол\st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1289050"/>
            <a:ext cx="7086600" cy="31369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st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1289050"/>
            <a:ext cx="7086600" cy="3136900"/>
          </a:xfrm>
          <a:prstGeom prst="rect">
            <a:avLst/>
          </a:prstGeom>
          <a:noFill/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38100" y="4500574"/>
            <a:ext cx="75914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6041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* - %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открытых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писем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по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отношению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к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количеству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отправленных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4163" marR="0" lvl="0" indent="-284163" algn="l" defTabSz="76041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** - %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переходов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по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ссылкам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по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отношению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к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количеству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открытых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писем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22"/>
          <p:cNvSpPr>
            <a:spLocks noGrp="1"/>
          </p:cNvSpPr>
          <p:nvPr>
            <p:ph type="title"/>
          </p:nvPr>
        </p:nvSpPr>
        <p:spPr>
          <a:xfrm>
            <a:off x="238125" y="61913"/>
            <a:ext cx="7143750" cy="771525"/>
          </a:xfrm>
        </p:spPr>
        <p:txBody>
          <a:bodyPr/>
          <a:lstStyle/>
          <a:p>
            <a:r>
              <a:rPr lang="ru-RU" sz="2800" dirty="0" smtClean="0"/>
              <a:t>Как вам такая конверсия?</a:t>
            </a:r>
            <a:endParaRPr lang="en-US" sz="2800" dirty="0" smtClean="0"/>
          </a:p>
        </p:txBody>
      </p:sp>
      <p:sp>
        <p:nvSpPr>
          <p:cNvPr id="23" name="Shape 23"/>
          <p:cNvSpPr/>
          <p:nvPr/>
        </p:nvSpPr>
        <p:spPr>
          <a:xfrm>
            <a:off x="523875" y="928688"/>
            <a:ext cx="6057900" cy="56197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8125" y="785813"/>
          <a:ext cx="707236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785950"/>
                <a:gridCol w="2071702"/>
                <a:gridCol w="1714512"/>
                <a:gridCol w="1071568"/>
              </a:tblGrid>
              <a:tr h="517767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Бренд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Сайт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Сфера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Средняя конверсия за 6 месяцев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Schwan's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http://www.schwans.com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Продукты питания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41.7%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ProFlower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http://www.proflowers.com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Цветы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26.5%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Vitacost.com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http://www.vitacost.com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Товары для здоровья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24.0% 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Woman Within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http://www.womanwithin.com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Одежда/каталоги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22.4% 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Blair.com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http://www.blair.com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Одежда/каталоги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20.5% 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Lands’ En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http://www.landsend.com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Одежда/каталоги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19.5% 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DrsFosterSmith.com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http://www.drsfostersmith.com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Товары для животных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18.6% 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Office Depot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http://www.officedepot.com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Товары для офиса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18.4% 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Roamans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http://www.roamans.com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Одежда/каталоги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18.4% 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 QVC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http://www.qvc.com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Ювелирные изделия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18.3%</a:t>
                      </a:r>
                      <a:endParaRPr lang="ru-RU" sz="1100" dirty="0"/>
                    </a:p>
                  </a:txBody>
                  <a:tcPr/>
                </a:tc>
              </a:tr>
              <a:tr h="2256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Amazon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http://www.amazon.com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Разные</a:t>
                      </a:r>
                      <a:r>
                        <a:rPr lang="ru-RU" sz="1100" baseline="0" smtClean="0"/>
                        <a:t> категории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16.5%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16" name="Прямоугольник 9"/>
          <p:cNvSpPr>
            <a:spLocks noChangeArrowheads="1"/>
          </p:cNvSpPr>
          <p:nvPr/>
        </p:nvSpPr>
        <p:spPr bwMode="auto">
          <a:xfrm>
            <a:off x="523875" y="5357813"/>
            <a:ext cx="7620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Calibri" pitchFamily="34" charset="0"/>
              </a:rPr>
              <a:t>Топ-10 сайтов по конверсии </a:t>
            </a:r>
            <a:r>
              <a:rPr lang="en-US" sz="1100" dirty="0">
                <a:solidFill>
                  <a:schemeClr val="bg1"/>
                </a:solidFill>
                <a:latin typeface="Calibri" pitchFamily="34" charset="0"/>
              </a:rPr>
              <a:t>http://seewhy.com/ebooks/87292270931664769050.pdf</a:t>
            </a:r>
            <a:endParaRPr lang="ru-RU" sz="11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Shape 23"/>
          <p:cNvSpPr/>
          <p:nvPr/>
        </p:nvSpPr>
        <p:spPr>
          <a:xfrm>
            <a:off x="238125" y="4214813"/>
            <a:ext cx="7072313" cy="56197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latin typeface="+mj-lt"/>
              </a:rPr>
              <a:t> </a:t>
            </a:r>
            <a:r>
              <a:rPr lang="ru-RU" dirty="0">
                <a:latin typeface="+mj-lt"/>
              </a:rPr>
              <a:t>Главный вывод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Эти сайты формируют лояльных потребителей - повторный маркетинг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</a:rPr>
              <a:t>Как? С помощью </a:t>
            </a:r>
            <a:r>
              <a:rPr lang="en-US" b="1" dirty="0">
                <a:latin typeface="+mj-lt"/>
              </a:rPr>
              <a:t>email-</a:t>
            </a:r>
            <a:r>
              <a:rPr lang="ru-RU" b="1" dirty="0">
                <a:latin typeface="+mj-lt"/>
              </a:rPr>
              <a:t>маркетинга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40"/>
          <p:cNvSpPr>
            <a:spLocks noGrp="1"/>
          </p:cNvSpPr>
          <p:nvPr>
            <p:ph type="title"/>
          </p:nvPr>
        </p:nvSpPr>
        <p:spPr>
          <a:xfrm>
            <a:off x="238125" y="252401"/>
            <a:ext cx="7143750" cy="962025"/>
          </a:xfrm>
        </p:spPr>
        <p:txBody>
          <a:bodyPr/>
          <a:lstStyle/>
          <a:p>
            <a:r>
              <a:rPr lang="ru-RU" sz="2800" dirty="0" smtClean="0"/>
              <a:t>Что же это за «ЧУДО» такое email маркетинг?</a:t>
            </a:r>
          </a:p>
        </p:txBody>
      </p:sp>
      <p:sp>
        <p:nvSpPr>
          <p:cNvPr id="41" name="Shape 41"/>
          <p:cNvSpPr>
            <a:spLocks noGrp="1"/>
          </p:cNvSpPr>
          <p:nvPr>
            <p:ph idx="1"/>
          </p:nvPr>
        </p:nvSpPr>
        <p:spPr>
          <a:xfrm>
            <a:off x="381000" y="1071563"/>
            <a:ext cx="6858000" cy="4286267"/>
          </a:xfrm>
        </p:spPr>
        <p:txBody>
          <a:bodyPr rtlCol="0">
            <a:normAutofit/>
          </a:bodyPr>
          <a:lstStyle/>
          <a:p>
            <a:pPr marL="0" indent="0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Email маркетинг</a:t>
            </a:r>
            <a:r>
              <a:rPr lang="ru-RU" sz="1800" dirty="0" smtClean="0"/>
              <a:t> – автоматизированная персонализированная email-рассылка пользователям, которые предварительно подписались на получение информации с целью увеличения лояльности</a:t>
            </a:r>
            <a:r>
              <a:rPr lang="en-US" sz="1800" dirty="0" smtClean="0"/>
              <a:t> </a:t>
            </a:r>
            <a:r>
              <a:rPr lang="ru-RU" sz="1800" dirty="0" smtClean="0"/>
              <a:t>потребителей и роста продаж. </a:t>
            </a:r>
            <a:endParaRPr lang="ru-RU" dirty="0" smtClean="0"/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/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Преимущества</a:t>
            </a:r>
            <a:endParaRPr lang="ru-RU" b="1" dirty="0" smtClean="0"/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Таргетинг, персонализация</a:t>
            </a:r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Измеряемость результата</a:t>
            </a:r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Высокая конверсия</a:t>
            </a:r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Низкая стоимость</a:t>
            </a:r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Максимальная автоматизация процесса</a:t>
            </a:r>
          </a:p>
          <a:p>
            <a:pPr marL="285739" indent="-285739" defTabSz="76197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286375"/>
            <a:ext cx="7620000" cy="428625"/>
          </a:xfrm>
          <a:prstGeom prst="rect">
            <a:avLst/>
          </a:prstGeom>
          <a:solidFill>
            <a:srgbClr val="158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5370</TotalTime>
  <Words>1842</Words>
  <Application>Microsoft Office PowerPoint</Application>
  <PresentationFormat>Произвольный</PresentationFormat>
  <Paragraphs>232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Как email маркетинг может помочь вашему бизнесу*  Елизавета Грудинкина Сервис email маркетинга MailerLite  *специально для конференции  WasteECo-2012  </vt:lpstr>
      <vt:lpstr>Инструменты интернет-маркетинга</vt:lpstr>
      <vt:lpstr>Слайд 3</vt:lpstr>
      <vt:lpstr>Слайд 4</vt:lpstr>
      <vt:lpstr>Кому нужен email маркетинг?</vt:lpstr>
      <vt:lpstr>Как работает email маркетинг?</vt:lpstr>
      <vt:lpstr>Слайд 7</vt:lpstr>
      <vt:lpstr>Как вам такая конверсия?</vt:lpstr>
      <vt:lpstr>Что же это за «ЧУДО» такое email маркетинг?</vt:lpstr>
      <vt:lpstr>Составляющие успешного email маркетинга</vt:lpstr>
      <vt:lpstr>Формирование базы подписчиков</vt:lpstr>
      <vt:lpstr>«За» и «против» инструментов email маркетинга</vt:lpstr>
      <vt:lpstr>Слайд 13</vt:lpstr>
      <vt:lpstr>Сегментация подписчиков</vt:lpstr>
      <vt:lpstr>Дизайн письма</vt:lpstr>
      <vt:lpstr>Рассылка писем</vt:lpstr>
      <vt:lpstr>Измерение результата</vt:lpstr>
      <vt:lpstr>Успешные примеры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Хотите увеличить интернет продажи?</dc:title>
  <dc:creator>ASUS</dc:creator>
  <cp:lastModifiedBy>Admin</cp:lastModifiedBy>
  <cp:revision>166</cp:revision>
  <dcterms:modified xsi:type="dcterms:W3CDTF">2012-03-16T10:08:47Z</dcterms:modified>
</cp:coreProperties>
</file>