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72" r:id="rId3"/>
    <p:sldId id="273" r:id="rId4"/>
    <p:sldId id="257" r:id="rId5"/>
    <p:sldId id="276" r:id="rId6"/>
    <p:sldId id="274" r:id="rId7"/>
    <p:sldId id="275" r:id="rId8"/>
    <p:sldId id="278" r:id="rId9"/>
    <p:sldId id="270" r:id="rId10"/>
    <p:sldId id="269" r:id="rId11"/>
    <p:sldId id="258" r:id="rId12"/>
    <p:sldId id="271" r:id="rId13"/>
    <p:sldId id="259" r:id="rId14"/>
    <p:sldId id="260" r:id="rId15"/>
    <p:sldId id="261" r:id="rId16"/>
    <p:sldId id="277" r:id="rId17"/>
    <p:sldId id="264" r:id="rId18"/>
    <p:sldId id="263" r:id="rId19"/>
    <p:sldId id="262" r:id="rId20"/>
    <p:sldId id="265" r:id="rId21"/>
    <p:sldId id="266" r:id="rId22"/>
    <p:sldId id="267" r:id="rId23"/>
    <p:sldId id="26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Топография местности</c:v>
                </c:pt>
              </c:strCache>
            </c:strRef>
          </c:tx>
          <c:dLbls>
            <c:dLbl>
              <c:idx val="0"/>
              <c:layout>
                <c:manualLayout>
                  <c:x val="2.4896471274424032E-2"/>
                  <c:y val="-6.588426446694163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Полупустыни 78.4</a:t>
                    </a:r>
                    <a:r>
                      <a:rPr lang="en-US" sz="1400" dirty="0"/>
                      <a:t> %</a:t>
                    </a:r>
                    <a:endParaRPr lang="ru-RU" sz="160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4409734121113209E-2"/>
                  <c:y val="0.15415031045933167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Равнины </a:t>
                    </a:r>
                    <a:endParaRPr lang="ru-RU" sz="1400" dirty="0" smtClean="0"/>
                  </a:p>
                  <a:p>
                    <a:r>
                      <a:rPr lang="ru-RU" sz="1400" dirty="0" smtClean="0"/>
                      <a:t>11.2</a:t>
                    </a:r>
                    <a:r>
                      <a:rPr lang="en-US" sz="1400" dirty="0" smtClean="0"/>
                      <a:t> </a:t>
                    </a:r>
                    <a:r>
                      <a:rPr lang="en-US" sz="1400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487711231585285"/>
                  <c:y val="0.14649401095351541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Горные долины 9.2</a:t>
                    </a:r>
                    <a:r>
                      <a:rPr lang="en-US" sz="1400" dirty="0"/>
                      <a:t> 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4461928882372799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Возвышенности </a:t>
                    </a:r>
                    <a:r>
                      <a:rPr lang="ru-RU" sz="1400" dirty="0"/>
                      <a:t>0.6</a:t>
                    </a:r>
                    <a:r>
                      <a:rPr lang="en-US" sz="1400" baseline="0" dirty="0"/>
                      <a:t> 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1273569340926302"/>
                  <c:y val="1.1223032831742974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Территориальные воды 0.6</a:t>
                    </a:r>
                    <a:r>
                      <a:rPr lang="en-US" sz="1400" dirty="0"/>
                      <a:t> %</a:t>
                    </a:r>
                    <a:endParaRPr lang="ru-RU" sz="140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Полупустыни</c:v>
                </c:pt>
                <c:pt idx="1">
                  <c:v>Равнины</c:v>
                </c:pt>
                <c:pt idx="2">
                  <c:v>Горные долины</c:v>
                </c:pt>
                <c:pt idx="3">
                  <c:v>Возвышенности</c:v>
                </c:pt>
                <c:pt idx="4">
                  <c:v>Территориальные воды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78.400000000000006</c:v>
                </c:pt>
                <c:pt idx="1">
                  <c:v>11.2</c:v>
                </c:pt>
                <c:pt idx="2">
                  <c:v>9.1999999999999993</c:v>
                </c:pt>
                <c:pt idx="3">
                  <c:v>0.6</c:v>
                </c:pt>
                <c:pt idx="4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505020410532222"/>
          <c:y val="0.23360724140251699"/>
          <c:w val="0.60817969006945383"/>
          <c:h val="0.7663927585974830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Состав ТБО, %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Органика</c:v>
                </c:pt>
                <c:pt idx="1">
                  <c:v>Бумага, картон</c:v>
                </c:pt>
                <c:pt idx="2">
                  <c:v>Пластик</c:v>
                </c:pt>
                <c:pt idx="3">
                  <c:v>Стекло</c:v>
                </c:pt>
                <c:pt idx="4">
                  <c:v>Металлы</c:v>
                </c:pt>
                <c:pt idx="5">
                  <c:v>Другое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52</c:v>
                </c:pt>
                <c:pt idx="1">
                  <c:v>13</c:v>
                </c:pt>
                <c:pt idx="2">
                  <c:v>17</c:v>
                </c:pt>
                <c:pt idx="3">
                  <c:v>3</c:v>
                </c:pt>
                <c:pt idx="4">
                  <c:v>1</c:v>
                </c:pt>
                <c:pt idx="5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33572027350496E-2"/>
          <c:y val="0.12136242603280874"/>
          <c:w val="0.68305346697015301"/>
          <c:h val="0.748529079646887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Медицинские отходы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Вызывающие инфекцию</c:v>
                </c:pt>
                <c:pt idx="1">
                  <c:v>Фармацевтические</c:v>
                </c:pt>
                <c:pt idx="2">
                  <c:v>Анатомо-патологические</c:v>
                </c:pt>
                <c:pt idx="3">
                  <c:v>Цитотоксические</c:v>
                </c:pt>
                <c:pt idx="4">
                  <c:v>Особо опасные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80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0200223391156724"/>
          <c:y val="0.32733225452181086"/>
          <c:w val="0.28925218134624159"/>
          <c:h val="0.4435675179989108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AEA2A-F4F3-48A0-94CC-E1F7F2F370C9}" type="datetimeFigureOut">
              <a:rPr lang="en-US" smtClean="0"/>
              <a:t>1/23/2012</a:t>
            </a:fld>
            <a:endParaRPr lang="en-US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73052-B198-4700-B5E6-C0B8D0093B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709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самом центре Ближнего Востока, гранича с Сирией, Палестиной, Саудовской Аравией, Ираком и Израилем, находится Хашимитское Королевство Иордания с динамично растущей экономикой.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A5836-8A28-4A14-8A19-A132A890C5B6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7824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Основную территорию (90 %) Иордании занимают </a:t>
            </a:r>
            <a:r>
              <a:rPr lang="ru-RU" sz="12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пустынные плато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на западе страны имеются холмы и горы. </a:t>
            </a: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A5836-8A28-4A14-8A19-A132A890C5B6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8607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hyperlink" Target="http://ru.wikipedia.org/wiki/%D0%A4%D0%B0%D0%B9%D0%BB:Jordan.geohive.gif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http://www.1stjordan.net/content/pictures/map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ver-grabko@yandex.ru" TargetMode="External"/><Relationship Id="rId2" Type="http://schemas.openxmlformats.org/officeDocument/2006/relationships/hyperlink" Target="mailto:omarhanaqtah@yahoo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http://en.wikipedia.org/wiki/File:Dead_Sea,_Jordan_01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8640960" cy="23995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Управление отходами в Иордании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8064896" cy="244827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Альханакта Омар Жрайд</a:t>
            </a:r>
          </a:p>
          <a:p>
            <a:r>
              <a:rPr lang="ru-RU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анд. экон. наук, доцент Технического университета Аль-Тафила </a:t>
            </a:r>
          </a:p>
          <a:p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(г.Аль-Тафила, Иордания)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Альханакта Вероника Владимировна</a:t>
            </a:r>
          </a:p>
          <a:p>
            <a:r>
              <a:rPr lang="ru-RU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анд. экон. наук, доцент Белорусского государственного университета (г.Минск, Беларусь)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692187" cy="84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036743" cy="1422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154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08720"/>
            <a:ext cx="8208911" cy="5616624"/>
          </a:xfrm>
        </p:spPr>
        <p:txBody>
          <a:bodyPr/>
          <a:lstStyle/>
          <a:p>
            <a:pPr algn="ctr"/>
            <a:r>
              <a:rPr lang="ru-RU" u="sng" dirty="0" smtClean="0"/>
              <a:t>1. Основные принципы: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минимизация негативного воздействия на окружающую среду посредством сокращения образования опасных отходов;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/>
            <a:r>
              <a:rPr lang="ru-RU" dirty="0"/>
              <a:t>и</a:t>
            </a:r>
            <a:r>
              <a:rPr lang="ru-RU" dirty="0" smtClean="0"/>
              <a:t>спользование наилучших доступных технологий;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/>
            <a:r>
              <a:rPr lang="ru-RU" dirty="0"/>
              <a:t>м</a:t>
            </a:r>
            <a:r>
              <a:rPr lang="ru-RU" dirty="0" smtClean="0"/>
              <a:t>ногократное использование и переработка производимых и импортируемых материалов.</a:t>
            </a:r>
          </a:p>
          <a:p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Политика управление отходами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629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08720"/>
            <a:ext cx="8208911" cy="5616624"/>
          </a:xfrm>
        </p:spPr>
        <p:txBody>
          <a:bodyPr/>
          <a:lstStyle/>
          <a:p>
            <a:pPr algn="ctr"/>
            <a:r>
              <a:rPr lang="ru-RU" u="sng" dirty="0" smtClean="0"/>
              <a:t>2. Экологическое просвещение:</a:t>
            </a:r>
          </a:p>
          <a:p>
            <a:endParaRPr lang="ru-RU" dirty="0" smtClean="0"/>
          </a:p>
          <a:p>
            <a:pPr algn="just"/>
            <a:r>
              <a:rPr lang="ru-RU" dirty="0"/>
              <a:t>п</a:t>
            </a:r>
            <a:r>
              <a:rPr lang="ru-RU" dirty="0" smtClean="0"/>
              <a:t>роведение всесторонних обучающих программ для всех производителей отходов (промышленность, сельское хозяйство, домохозяйства и т.д.) в целях повышения экологически ответственной хозяйственной деятельности;</a:t>
            </a:r>
          </a:p>
          <a:p>
            <a:pPr algn="just"/>
            <a:r>
              <a:rPr lang="ru-RU" dirty="0"/>
              <a:t>о</a:t>
            </a:r>
            <a:r>
              <a:rPr lang="ru-RU" dirty="0" smtClean="0"/>
              <a:t>бучение производителей отходов всех секторов экономики по вопросам классификации, сортировки, маркировки опасных отходов;</a:t>
            </a:r>
          </a:p>
          <a:p>
            <a:pPr algn="just"/>
            <a:r>
              <a:rPr lang="ru-RU" dirty="0"/>
              <a:t>и</a:t>
            </a:r>
            <a:r>
              <a:rPr lang="ru-RU" dirty="0" smtClean="0"/>
              <a:t>зменение практики образования отходов.</a:t>
            </a:r>
          </a:p>
          <a:p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Политика управление отходами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1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08720"/>
            <a:ext cx="8208911" cy="5616624"/>
          </a:xfrm>
        </p:spPr>
        <p:txBody>
          <a:bodyPr>
            <a:normAutofit/>
          </a:bodyPr>
          <a:lstStyle/>
          <a:p>
            <a:pPr algn="ctr"/>
            <a:r>
              <a:rPr lang="ru-RU" u="sng" dirty="0" smtClean="0"/>
              <a:t>2. Экологическое просвещение:</a:t>
            </a:r>
          </a:p>
          <a:p>
            <a:endParaRPr lang="ru-RU" dirty="0" smtClean="0"/>
          </a:p>
          <a:p>
            <a:pPr marL="457200" indent="-457200" algn="just">
              <a:buAutoNum type="arabicPeriod"/>
            </a:pPr>
            <a:r>
              <a:rPr lang="ru-RU" dirty="0" smtClean="0"/>
              <a:t>«Зеленые» образовательные семинары для чиновников (в соответствии с природоохранными конвенциями);</a:t>
            </a:r>
          </a:p>
          <a:p>
            <a:pPr marL="457200" indent="-457200" algn="just">
              <a:buAutoNum type="arabicPeriod"/>
            </a:pPr>
            <a:r>
              <a:rPr lang="ru-RU" dirty="0" smtClean="0"/>
              <a:t>Обучающие программы для фермеров. </a:t>
            </a:r>
          </a:p>
          <a:p>
            <a:pPr marL="0" indent="0" algn="just">
              <a:buNone/>
            </a:pPr>
            <a:r>
              <a:rPr lang="ru-RU" dirty="0" smtClean="0"/>
              <a:t>Многие фермеры из </a:t>
            </a:r>
            <a:r>
              <a:rPr lang="ru-RU" dirty="0"/>
              <a:t>Иорданской долины и </a:t>
            </a:r>
            <a:r>
              <a:rPr lang="ru-RU" dirty="0" smtClean="0"/>
              <a:t>других </a:t>
            </a:r>
            <a:r>
              <a:rPr lang="ru-RU" dirty="0"/>
              <a:t>сельских </a:t>
            </a:r>
            <a:r>
              <a:rPr lang="ru-RU" dirty="0" smtClean="0"/>
              <a:t>районов продолжают </a:t>
            </a:r>
            <a:r>
              <a:rPr lang="ru-RU" dirty="0"/>
              <a:t>использовать </a:t>
            </a:r>
            <a:r>
              <a:rPr lang="ru-RU" dirty="0" smtClean="0"/>
              <a:t>запрещенные </a:t>
            </a:r>
            <a:r>
              <a:rPr lang="ru-RU" dirty="0"/>
              <a:t>пестициды и </a:t>
            </a:r>
            <a:r>
              <a:rPr lang="ru-RU" dirty="0" smtClean="0"/>
              <a:t>химикаты</a:t>
            </a:r>
            <a:r>
              <a:rPr lang="ru-RU" dirty="0"/>
              <a:t> </a:t>
            </a:r>
            <a:r>
              <a:rPr lang="ru-RU" dirty="0" smtClean="0"/>
              <a:t>по </a:t>
            </a:r>
            <a:r>
              <a:rPr lang="ru-RU" dirty="0"/>
              <a:t>причине недостаточной </a:t>
            </a:r>
            <a:r>
              <a:rPr lang="ru-RU" dirty="0" smtClean="0"/>
              <a:t>осведомленности об их вреде. По причине недостатка знаний многие фермеры неправильно размещают и удаляют сельскохозяйственные отходы. Долгосрочное </a:t>
            </a:r>
            <a:r>
              <a:rPr lang="ru-RU" dirty="0"/>
              <a:t>влияние </a:t>
            </a:r>
            <a:r>
              <a:rPr lang="ru-RU" dirty="0" smtClean="0"/>
              <a:t>неправильно размещенных отходов причиняет </a:t>
            </a:r>
            <a:r>
              <a:rPr lang="ru-RU" dirty="0"/>
              <a:t>вред </a:t>
            </a:r>
            <a:r>
              <a:rPr lang="ru-RU" dirty="0" smtClean="0"/>
              <a:t>здоровью населения.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Политика управление отходами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242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08720"/>
            <a:ext cx="8208911" cy="5616624"/>
          </a:xfrm>
        </p:spPr>
        <p:txBody>
          <a:bodyPr/>
          <a:lstStyle/>
          <a:p>
            <a:pPr algn="ctr"/>
            <a:r>
              <a:rPr lang="ru-RU" u="sng" dirty="0" smtClean="0"/>
              <a:t>3. Сбор и сортировка отходов:</a:t>
            </a:r>
          </a:p>
          <a:p>
            <a:pPr algn="ctr"/>
            <a:endParaRPr lang="ru-RU" u="sng" dirty="0" smtClean="0"/>
          </a:p>
          <a:p>
            <a:pPr algn="just"/>
            <a:r>
              <a:rPr lang="ru-RU" dirty="0"/>
              <a:t>в</a:t>
            </a:r>
            <a:r>
              <a:rPr lang="ru-RU" dirty="0" smtClean="0"/>
              <a:t>ведение системы сбора опасных отходов во всех регионах страны;</a:t>
            </a:r>
          </a:p>
          <a:p>
            <a:pPr algn="just"/>
            <a:r>
              <a:rPr lang="ru-RU" dirty="0"/>
              <a:t>п</a:t>
            </a:r>
            <a:r>
              <a:rPr lang="ru-RU" dirty="0" smtClean="0"/>
              <a:t>овышение эффективности системы сбора и транспортировки отходов посредством четкого плана действий;</a:t>
            </a:r>
          </a:p>
          <a:p>
            <a:pPr algn="just"/>
            <a:r>
              <a:rPr lang="ru-RU" dirty="0"/>
              <a:t>п</a:t>
            </a:r>
            <a:r>
              <a:rPr lang="ru-RU" dirty="0" smtClean="0"/>
              <a:t>роведение сортировки, классификации, маркировки отходов по месту их образования;</a:t>
            </a:r>
          </a:p>
          <a:p>
            <a:pPr algn="just"/>
            <a:r>
              <a:rPr lang="ru-RU" dirty="0"/>
              <a:t>в</a:t>
            </a:r>
            <a:r>
              <a:rPr lang="ru-RU" dirty="0" smtClean="0"/>
              <a:t>едение системы учета по количеству образованных отходов и их транспортировке.</a:t>
            </a: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Политика управление отходами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7520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08720"/>
            <a:ext cx="8208911" cy="561662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u="sng" dirty="0" smtClean="0"/>
              <a:t>4. Обработка и размещение отходов:</a:t>
            </a:r>
          </a:p>
          <a:p>
            <a:pPr algn="ctr"/>
            <a:endParaRPr lang="en-US" u="sng" dirty="0" smtClean="0"/>
          </a:p>
          <a:p>
            <a:pPr algn="ctr"/>
            <a:endParaRPr lang="ru-RU" u="sng" dirty="0" smtClean="0"/>
          </a:p>
          <a:p>
            <a:pPr algn="just"/>
            <a:r>
              <a:rPr lang="ru-RU" dirty="0"/>
              <a:t>р</a:t>
            </a:r>
            <a:r>
              <a:rPr lang="ru-RU" dirty="0" smtClean="0"/>
              <a:t>азвитие инфраструктуры обращения с потоками отходов по всей стране;</a:t>
            </a:r>
          </a:p>
          <a:p>
            <a:pPr algn="just"/>
            <a:r>
              <a:rPr lang="ru-RU" dirty="0"/>
              <a:t>и</a:t>
            </a:r>
            <a:r>
              <a:rPr lang="ru-RU" dirty="0" smtClean="0"/>
              <a:t>дентификация материалов и отходов, которые могут быть признаны как опасные (ведение каталога таких материалов и отходов);</a:t>
            </a:r>
          </a:p>
          <a:p>
            <a:pPr algn="just"/>
            <a:r>
              <a:rPr lang="ru-RU" dirty="0"/>
              <a:t>в</a:t>
            </a:r>
            <a:r>
              <a:rPr lang="ru-RU" dirty="0" smtClean="0"/>
              <a:t>ыявление территорий, пострадавших от размещения опасных отходов (т.н. «горячие точки»), и улучшение их качества;</a:t>
            </a:r>
          </a:p>
          <a:p>
            <a:pPr algn="just"/>
            <a:r>
              <a:rPr lang="ru-RU" dirty="0"/>
              <a:t>л</a:t>
            </a:r>
            <a:r>
              <a:rPr lang="ru-RU" dirty="0" smtClean="0"/>
              <a:t>ицензирование и внедрение в хозяйственную практику оборудования, соответствующего международным стандартам;</a:t>
            </a:r>
          </a:p>
          <a:p>
            <a:pPr algn="just"/>
            <a:r>
              <a:rPr lang="ru-RU" dirty="0"/>
              <a:t>с</a:t>
            </a:r>
            <a:r>
              <a:rPr lang="ru-RU" dirty="0" smtClean="0"/>
              <a:t>тимулирование использования высоких технологий в сфере управления опасными отходами (например, получение энергии от свалочного газа и устранение выбросов метана в атмосферу).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Политика управление отходами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4704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08720"/>
            <a:ext cx="8208911" cy="5616624"/>
          </a:xfrm>
        </p:spPr>
        <p:txBody>
          <a:bodyPr>
            <a:normAutofit/>
          </a:bodyPr>
          <a:lstStyle/>
          <a:p>
            <a:pPr algn="ctr"/>
            <a:r>
              <a:rPr lang="ru-RU" u="sng" dirty="0" smtClean="0"/>
              <a:t>5. Управление специальными отходами и опасными отходами домохозяйств:</a:t>
            </a:r>
          </a:p>
          <a:p>
            <a:pPr algn="ctr"/>
            <a:endParaRPr lang="ru-RU" u="sng" dirty="0" smtClean="0"/>
          </a:p>
          <a:p>
            <a:pPr algn="just"/>
            <a:r>
              <a:rPr lang="ru-RU" dirty="0"/>
              <a:t>п</a:t>
            </a:r>
            <a:r>
              <a:rPr lang="ru-RU" dirty="0" smtClean="0"/>
              <a:t>редотвращение образования опасных отходов от домохозяйств и развитие совершенной системы их сбора и обращения;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/>
            <a:r>
              <a:rPr lang="ru-RU" dirty="0"/>
              <a:t>у</a:t>
            </a:r>
            <a:r>
              <a:rPr lang="ru-RU" dirty="0" smtClean="0"/>
              <a:t>правление специальными отходами (медицинскими отходами, отходами от прессования оливок и т.п.).</a:t>
            </a: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Политика управление отходами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013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08720"/>
            <a:ext cx="8208911" cy="1368152"/>
          </a:xfrm>
        </p:spPr>
        <p:txBody>
          <a:bodyPr>
            <a:normAutofit/>
          </a:bodyPr>
          <a:lstStyle/>
          <a:p>
            <a:pPr algn="ctr"/>
            <a:r>
              <a:rPr lang="ru-RU" u="sng" dirty="0" smtClean="0"/>
              <a:t>Образование медицинских отходов, 2007 г.</a:t>
            </a:r>
          </a:p>
          <a:p>
            <a:pPr algn="just"/>
            <a:r>
              <a:rPr lang="ru-RU" dirty="0" smtClean="0"/>
              <a:t>Медицинские (клинические) отходы являются одними из самых опасных.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/>
            <a:endParaRPr lang="ru-RU" u="sng" dirty="0" smtClean="0"/>
          </a:p>
          <a:p>
            <a:pPr marL="0" indent="0" algn="ctr">
              <a:buNone/>
            </a:pPr>
            <a:endParaRPr lang="ru-RU" u="sng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Политика управление отходами</a:t>
            </a:r>
            <a:endParaRPr lang="en-US" sz="3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13307718"/>
              </p:ext>
            </p:extLst>
          </p:nvPr>
        </p:nvGraphicFramePr>
        <p:xfrm>
          <a:off x="179512" y="2060848"/>
          <a:ext cx="871296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536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08720"/>
            <a:ext cx="8208911" cy="5616624"/>
          </a:xfrm>
        </p:spPr>
        <p:txBody>
          <a:bodyPr>
            <a:normAutofit/>
          </a:bodyPr>
          <a:lstStyle/>
          <a:p>
            <a:pPr algn="ctr"/>
            <a:r>
              <a:rPr lang="ru-RU" u="sng" dirty="0"/>
              <a:t>6</a:t>
            </a:r>
            <a:r>
              <a:rPr lang="ru-RU" u="sng" dirty="0" smtClean="0"/>
              <a:t>. Экономическое стимулирования в сфере управления отходами и роль частного сектора</a:t>
            </a:r>
          </a:p>
          <a:p>
            <a:pPr algn="ctr"/>
            <a:endParaRPr lang="ru-RU" u="sng" dirty="0" smtClean="0"/>
          </a:p>
          <a:p>
            <a:pPr algn="just"/>
            <a:r>
              <a:rPr lang="ru-RU" dirty="0"/>
              <a:t>с</a:t>
            </a:r>
            <a:r>
              <a:rPr lang="ru-RU" dirty="0" smtClean="0"/>
              <a:t>тимулирование инвестиций частного сектора в сферу сбора, транспортировки, переработки, размещения отходов;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</a:t>
            </a:r>
            <a:r>
              <a:rPr lang="ru-RU" dirty="0" smtClean="0"/>
              <a:t>олучение выигрышей от участия в механизмах чистого развития в рамках Киотского протокола в результате использования технологий, способствующих сокращению выбросов парниковых газов.</a:t>
            </a: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Политика управление отходами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90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08720"/>
            <a:ext cx="8208911" cy="5616624"/>
          </a:xfrm>
        </p:spPr>
        <p:txBody>
          <a:bodyPr>
            <a:normAutofit fontScale="92500"/>
          </a:bodyPr>
          <a:lstStyle/>
          <a:p>
            <a:pPr algn="ctr"/>
            <a:r>
              <a:rPr lang="ru-RU" u="sng" dirty="0" smtClean="0"/>
              <a:t>7. Информационное обеспечение:</a:t>
            </a:r>
          </a:p>
          <a:p>
            <a:pPr algn="ctr"/>
            <a:endParaRPr lang="ru-RU" u="sng" dirty="0" smtClean="0"/>
          </a:p>
          <a:p>
            <a:pPr algn="just"/>
            <a:r>
              <a:rPr lang="ru-RU" dirty="0"/>
              <a:t>п</a:t>
            </a:r>
            <a:r>
              <a:rPr lang="ru-RU" dirty="0" smtClean="0"/>
              <a:t>редоставление годовой отчетности о количестве образовавшихся отходов и их размещении;</a:t>
            </a:r>
          </a:p>
          <a:p>
            <a:pPr algn="just"/>
            <a:r>
              <a:rPr lang="ru-RU" dirty="0"/>
              <a:t>в</a:t>
            </a:r>
            <a:r>
              <a:rPr lang="ru-RU" dirty="0" smtClean="0"/>
              <a:t>недрение национальной базы данных по опасным отходам;</a:t>
            </a:r>
          </a:p>
          <a:p>
            <a:pPr algn="just"/>
            <a:r>
              <a:rPr lang="ru-RU" dirty="0"/>
              <a:t>с</a:t>
            </a:r>
            <a:r>
              <a:rPr lang="ru-RU" dirty="0" smtClean="0"/>
              <a:t>оздание системы регистрации, лицензирования, мониторинга, экологического аудита производителей опасных отходов;</a:t>
            </a:r>
          </a:p>
          <a:p>
            <a:pPr algn="just"/>
            <a:r>
              <a:rPr lang="ru-RU" dirty="0"/>
              <a:t>о</a:t>
            </a:r>
            <a:r>
              <a:rPr lang="ru-RU" dirty="0" smtClean="0"/>
              <a:t>боснование и внедрение системы Треков (схем реализации проектов совместного осуществления в рамках механизмов гибкости Киотского протокола);</a:t>
            </a:r>
          </a:p>
          <a:p>
            <a:pPr algn="just"/>
            <a:r>
              <a:rPr lang="ru-RU" dirty="0"/>
              <a:t>о</a:t>
            </a:r>
            <a:r>
              <a:rPr lang="ru-RU" dirty="0" smtClean="0"/>
              <a:t>беспечение необходимой информацией всех заинтересованных лиц, желающих инвестировать в сферу управления отходами или проводить исследования.</a:t>
            </a: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Политика управление отходами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645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Национальные инициативы по управлению опасными отходами:</a:t>
            </a:r>
            <a:endParaRPr lang="en-US" sz="24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68500" y="1916833"/>
            <a:ext cx="6677025" cy="48346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234950" indent="-234950">
              <a:spcBef>
                <a:spcPct val="5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ru-RU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Использование станций сбора и транспортировки опасных отходов для их хранения</a:t>
            </a:r>
          </a:p>
          <a:p>
            <a:pPr marL="234950" indent="-234950">
              <a:spcBef>
                <a:spcPct val="5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sz="1400" dirty="0" smtClean="0"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pPr marL="234950" indent="-234950">
              <a:spcBef>
                <a:spcPct val="5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sz="1400" dirty="0"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pPr marL="234950" indent="-234950">
              <a:spcBef>
                <a:spcPct val="5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sz="1400" dirty="0" smtClean="0"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pPr marL="234950" indent="-234950">
              <a:spcBef>
                <a:spcPct val="5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sz="1400" dirty="0"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pPr marL="234950" indent="-234950">
              <a:spcBef>
                <a:spcPct val="5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sz="1400" dirty="0" smtClean="0"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pPr marL="234950" indent="-234950">
              <a:spcBef>
                <a:spcPct val="5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sz="1400" dirty="0"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pPr marL="234950" indent="-234950">
              <a:spcBef>
                <a:spcPct val="5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sz="1400" dirty="0" smtClean="0"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pPr marL="234950" indent="-234950">
              <a:spcBef>
                <a:spcPct val="5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sz="1400" dirty="0"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pPr marL="234950" indent="-234950">
              <a:spcBef>
                <a:spcPct val="5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sz="1400" dirty="0" smtClean="0"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pPr marL="234950" indent="-234950">
              <a:spcBef>
                <a:spcPct val="5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sz="1400" dirty="0"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gray">
          <a:xfrm>
            <a:off x="414338" y="3871913"/>
            <a:ext cx="1471612" cy="1171575"/>
          </a:xfrm>
          <a:prstGeom prst="homePlate">
            <a:avLst>
              <a:gd name="adj" fmla="val 23959"/>
            </a:avLst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 rtl="0" eaLnBrk="0" hangingPunct="0">
              <a:lnSpc>
                <a:spcPct val="90000"/>
              </a:lnSpc>
            </a:pPr>
            <a:r>
              <a:rPr lang="ru-RU" sz="1400" b="1" dirty="0" smtClean="0">
                <a:solidFill>
                  <a:schemeClr val="bg1"/>
                </a:solidFill>
                <a:latin typeface="Arial" charset="0"/>
              </a:rPr>
              <a:t>Размещение, удаление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gray">
          <a:xfrm>
            <a:off x="414338" y="1916833"/>
            <a:ext cx="1471612" cy="483467"/>
          </a:xfrm>
          <a:prstGeom prst="homePlate">
            <a:avLst>
              <a:gd name="adj" fmla="val 75563"/>
            </a:avLst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 rtl="0" eaLnBrk="0" hangingPunct="0">
              <a:lnSpc>
                <a:spcPct val="90000"/>
              </a:lnSpc>
            </a:pPr>
            <a:r>
              <a:rPr lang="ru-RU" sz="1400" b="1" dirty="0" smtClean="0">
                <a:solidFill>
                  <a:schemeClr val="bg1"/>
                </a:solidFill>
                <a:latin typeface="Arial" charset="0"/>
              </a:rPr>
              <a:t>Хранение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1981200" y="2590800"/>
            <a:ext cx="6677025" cy="1395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234950" indent="-234950" algn="l">
              <a:spcBef>
                <a:spcPct val="5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ru-RU" sz="1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Организация сбора промышленных опасных отходов посредством специальных передвижных средств, создание транспортировочных станций и хранилищ отходов;</a:t>
            </a:r>
          </a:p>
          <a:p>
            <a:pPr marL="234950" indent="-234950" algn="l">
              <a:spcBef>
                <a:spcPct val="5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ru-RU" sz="1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Местные хранилища отходов также являются подходящими для сбора опасных отходов  от небольших предприятий и домохозяйств.  </a:t>
            </a:r>
          </a:p>
          <a:p>
            <a:pPr marL="234950" indent="-234950" algn="l">
              <a:spcBef>
                <a:spcPct val="5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34950" indent="-234950" algn="l">
              <a:spcBef>
                <a:spcPct val="5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sz="1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34950" indent="-234950" algn="l">
              <a:spcBef>
                <a:spcPct val="5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34950" indent="-234950" algn="l">
              <a:spcBef>
                <a:spcPct val="5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sz="1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34950" indent="-234950" algn="l">
              <a:spcBef>
                <a:spcPct val="5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34950" indent="-234950" algn="l">
              <a:spcBef>
                <a:spcPct val="5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gray">
          <a:xfrm>
            <a:off x="414338" y="2628900"/>
            <a:ext cx="1471612" cy="1014413"/>
          </a:xfrm>
          <a:prstGeom prst="homePlate">
            <a:avLst>
              <a:gd name="adj" fmla="val 27671"/>
            </a:avLst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 rtl="0" eaLnBrk="0" hangingPunct="0">
              <a:lnSpc>
                <a:spcPct val="90000"/>
              </a:lnSpc>
            </a:pPr>
            <a:r>
              <a:rPr lang="ru-RU" sz="1400" b="1" dirty="0" smtClean="0">
                <a:solidFill>
                  <a:schemeClr val="bg1"/>
                </a:solidFill>
                <a:latin typeface="Arial" charset="0"/>
              </a:rPr>
              <a:t>Сбор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968500" y="4191000"/>
            <a:ext cx="6677025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234950" indent="-234950" algn="l">
              <a:spcBef>
                <a:spcPct val="5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ru-RU" altLang="zh-CN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Должна быть создана единая система по обработке отходов, включающая:</a:t>
            </a:r>
          </a:p>
          <a:p>
            <a:pPr algn="l"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r>
              <a:rPr lang="ru-RU" altLang="zh-CN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= оборудование для временного и постоянного хранения отходов;</a:t>
            </a:r>
          </a:p>
          <a:p>
            <a:pPr algn="l"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r>
              <a:rPr lang="ru-RU" altLang="zh-CN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= станция предварительной обработки маслянистых отходов;</a:t>
            </a:r>
          </a:p>
          <a:p>
            <a:pPr algn="l"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r>
              <a:rPr lang="ru-RU" altLang="zh-CN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= станция мокрой обработки для неорганических жидких отходов.</a:t>
            </a:r>
          </a:p>
        </p:txBody>
      </p:sp>
    </p:spTree>
    <p:extLst>
      <p:ext uri="{BB962C8B-B14F-4D97-AF65-F5344CB8AC3E}">
        <p14:creationId xmlns:p14="http://schemas.microsoft.com/office/powerpoint/2010/main" val="226612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11259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Иорданское Хашимитское Королевство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/>
              <a:t>المملكة الأردنية </a:t>
            </a:r>
            <a:r>
              <a:rPr lang="ru-RU" sz="3100" dirty="0" smtClean="0"/>
              <a:t>الهاشمية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14" y="1628443"/>
            <a:ext cx="5290122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7" descr="http://upload.wikimedia.org/wikipedia/commons/thumb/8/8b/Jordan.geohive.gif/300px-Jordan.geohive.gif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137" y="1628800"/>
            <a:ext cx="3566863" cy="46340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069174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Национальные инициативы по управлению </a:t>
            </a:r>
            <a:r>
              <a:rPr lang="ru-RU" sz="2400" dirty="0" smtClean="0"/>
              <a:t>отходами</a:t>
            </a:r>
            <a:r>
              <a:rPr lang="ru-RU" sz="2400" dirty="0" smtClean="0"/>
              <a:t>:</a:t>
            </a:r>
            <a:endParaRPr lang="en-US" sz="2400" dirty="0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gray">
          <a:xfrm>
            <a:off x="406400" y="1981199"/>
            <a:ext cx="1479550" cy="1914525"/>
          </a:xfrm>
          <a:prstGeom prst="homePlate">
            <a:avLst>
              <a:gd name="adj" fmla="val 19074"/>
            </a:avLst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 rtl="0" eaLnBrk="0" hangingPunct="0">
              <a:lnSpc>
                <a:spcPct val="90000"/>
              </a:lnSpc>
            </a:pPr>
            <a:r>
              <a:rPr lang="ru-RU" sz="1400" b="1" dirty="0" smtClean="0">
                <a:solidFill>
                  <a:schemeClr val="bg1"/>
                </a:solidFill>
                <a:latin typeface="Arial" charset="0"/>
              </a:rPr>
              <a:t>Регулирование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981200" y="1828800"/>
            <a:ext cx="6680200" cy="22193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234950" indent="-234950" algn="l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в</a:t>
            </a:r>
            <a:r>
              <a:rPr lang="ru-RU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ведение более строгого законодательства по обращению с опасными отходами, включая вопросы оздоровления загрязненных территорий и реагирования на аварийные ситуации;</a:t>
            </a:r>
            <a:endParaRPr lang="en-US" altLang="zh-CN" sz="1600" dirty="0"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pPr marL="234950" indent="-234950" algn="l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ru-RU" altLang="zh-CN" sz="1600" dirty="0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у</a:t>
            </a:r>
            <a:r>
              <a:rPr lang="ru-RU" altLang="zh-CN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силение контроля над трансграничным перемещение опасных отходов;</a:t>
            </a:r>
          </a:p>
          <a:p>
            <a:pPr marL="234950" indent="-234950" algn="l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ru-RU" altLang="zh-CN" sz="1600" dirty="0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с</a:t>
            </a:r>
            <a:r>
              <a:rPr lang="ru-RU" altLang="zh-CN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овершенствование национального законодательства и регулятивных мер  в целях совершенствования системы управления опасными отходами.</a:t>
            </a:r>
          </a:p>
          <a:p>
            <a:pPr marL="234950" indent="-234950" algn="l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altLang="zh-CN" sz="1600" dirty="0"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pPr marL="234950" indent="-234950" algn="l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altLang="zh-CN" sz="1600" dirty="0" smtClean="0"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pPr marL="234950" indent="-234950" algn="l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altLang="zh-CN" sz="1600" dirty="0"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pPr marL="234950" indent="-234950" algn="l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altLang="zh-CN" sz="1600" dirty="0" smtClean="0"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pPr marL="234950" indent="-234950" algn="l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altLang="zh-CN" sz="1600" dirty="0"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pPr marL="234950" indent="-234950" algn="l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altLang="zh-CN" sz="1600" dirty="0" smtClean="0"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pPr marL="234950" indent="-234950" algn="l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altLang="zh-CN" sz="1600" dirty="0"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pPr marL="234950" indent="-234950" algn="l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en-US" altLang="zh-CN" sz="1600" dirty="0"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en-US" altLang="zh-CN" sz="1600" dirty="0"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gray">
          <a:xfrm>
            <a:off x="406400" y="4221088"/>
            <a:ext cx="1479550" cy="1800200"/>
          </a:xfrm>
          <a:prstGeom prst="homePlate">
            <a:avLst>
              <a:gd name="adj" fmla="val 19074"/>
            </a:avLst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 rtl="0" eaLnBrk="0" hangingPunct="0">
              <a:lnSpc>
                <a:spcPct val="90000"/>
              </a:lnSpc>
            </a:pPr>
            <a:r>
              <a:rPr lang="ru-RU" sz="1400" b="1" dirty="0" smtClean="0">
                <a:solidFill>
                  <a:schemeClr val="bg1"/>
                </a:solidFill>
                <a:latin typeface="Arial" charset="0"/>
              </a:rPr>
              <a:t>Правоприменение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981200" y="4221088"/>
            <a:ext cx="6680200" cy="1800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234950" indent="-234950" algn="l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ru-RU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Разработка четких руководств по идентификации опасных отходов;</a:t>
            </a:r>
          </a:p>
          <a:p>
            <a:pPr marL="234950" indent="-234950" algn="l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ru-RU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Пересмотр руководящих стандартов в целях продвижения использования переработанных материалов;</a:t>
            </a:r>
          </a:p>
          <a:p>
            <a:pPr marL="234950" indent="-234950" algn="l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ru-RU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Развитие соответствующей институциональной и правовой среды.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ru-RU" sz="1600" dirty="0"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617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Основные индикаторы в сфере управления отходами:</a:t>
            </a:r>
            <a:endParaRPr lang="en-US" sz="2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892874"/>
              </p:ext>
            </p:extLst>
          </p:nvPr>
        </p:nvGraphicFramePr>
        <p:xfrm>
          <a:off x="251520" y="2276872"/>
          <a:ext cx="8676456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5493"/>
                <a:gridCol w="921393"/>
                <a:gridCol w="921393"/>
                <a:gridCol w="99817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Индикаторы,</a:t>
                      </a:r>
                      <a:r>
                        <a:rPr lang="ru-RU" baseline="0" dirty="0" smtClean="0"/>
                        <a:t> 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наст. время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 в 2012 г.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 в 2017 г.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ТБО, размещенные на полигонах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ТБО переработанные или повторно использованные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ТБО переработанные с превращением их в полезные</a:t>
                      </a:r>
                      <a:r>
                        <a:rPr lang="ru-RU" baseline="0" dirty="0" smtClean="0"/>
                        <a:t> сырье или материалы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Медицинские отходы переработанные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Предприятия, включенные в систему канализации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Домохозяйства, включенные</a:t>
                      </a:r>
                      <a:r>
                        <a:rPr lang="ru-RU" baseline="0" dirty="0" smtClean="0"/>
                        <a:t> в систему канализации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Предприятия по очистке сточных вод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77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Места переработки и размещения отходов в Иордании:</a:t>
            </a:r>
            <a:endParaRPr lang="en-US" sz="2400" dirty="0"/>
          </a:p>
        </p:txBody>
      </p:sp>
      <p:pic>
        <p:nvPicPr>
          <p:cNvPr id="4" name="Picture 3" descr="http://www.1stjordan.net/content/pictures/map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268760"/>
            <a:ext cx="4595151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1964117" y="2739077"/>
            <a:ext cx="3346450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 flipV="1">
            <a:off x="2108299" y="3231725"/>
            <a:ext cx="3089275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2278063" y="3984625"/>
            <a:ext cx="3086100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413375" y="2665413"/>
            <a:ext cx="31257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rtl="0"/>
            <a:r>
              <a:rPr lang="ru-RU" sz="1200" b="1" dirty="0" smtClean="0">
                <a:latin typeface="Arial" charset="0"/>
              </a:rPr>
              <a:t>Нефтепереработка</a:t>
            </a:r>
            <a:endParaRPr lang="en-US" sz="1200" dirty="0">
              <a:latin typeface="Arial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356225" y="3155841"/>
            <a:ext cx="3073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rtl="0"/>
            <a:r>
              <a:rPr lang="en-US" sz="1200" b="1" dirty="0">
                <a:latin typeface="Arial" charset="0"/>
              </a:rPr>
              <a:t>Ghabawi </a:t>
            </a:r>
            <a:r>
              <a:rPr lang="en-US" sz="1200" dirty="0">
                <a:latin typeface="Arial" charset="0"/>
              </a:rPr>
              <a:t> </a:t>
            </a:r>
            <a:r>
              <a:rPr lang="ru-RU" sz="1200" dirty="0" smtClean="0">
                <a:latin typeface="Arial" charset="0"/>
              </a:rPr>
              <a:t>Мусоросжигательные печи для смешанных медицинских отходов и ТБО. Химический завод</a:t>
            </a:r>
            <a:r>
              <a:rPr lang="en-US" sz="1200" dirty="0" smtClean="0">
                <a:latin typeface="Arial" charset="0"/>
              </a:rPr>
              <a:t>. </a:t>
            </a:r>
            <a:r>
              <a:rPr lang="ru-RU" sz="1200" dirty="0" smtClean="0">
                <a:latin typeface="Arial" charset="0"/>
              </a:rPr>
              <a:t>Полигон.</a:t>
            </a:r>
            <a:endParaRPr lang="en-US" sz="1200" dirty="0">
              <a:latin typeface="Arial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330449" y="3891221"/>
            <a:ext cx="341801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1200" b="1" dirty="0">
                <a:latin typeface="Arial" charset="0"/>
              </a:rPr>
              <a:t>Swaqa:</a:t>
            </a:r>
            <a:r>
              <a:rPr lang="en-US" sz="1200" dirty="0">
                <a:latin typeface="Arial" charset="0"/>
              </a:rPr>
              <a:t> </a:t>
            </a:r>
            <a:r>
              <a:rPr lang="ru-RU" sz="1200" dirty="0">
                <a:latin typeface="Arial" charset="0"/>
              </a:rPr>
              <a:t>П</a:t>
            </a:r>
            <a:r>
              <a:rPr lang="ru-RU" sz="1200" dirty="0" smtClean="0">
                <a:latin typeface="Arial" charset="0"/>
              </a:rPr>
              <a:t>олигон </a:t>
            </a:r>
            <a:r>
              <a:rPr lang="ru-RU" sz="1200" dirty="0">
                <a:latin typeface="Arial" charset="0"/>
              </a:rPr>
              <a:t>по размещению отходов, не поддающихся переработке, инертных газов и </a:t>
            </a:r>
            <a:r>
              <a:rPr lang="ru-RU" sz="1200" dirty="0" smtClean="0">
                <a:latin typeface="Arial" charset="0"/>
              </a:rPr>
              <a:t>низкорадиоактивных отходов.</a:t>
            </a:r>
            <a:endParaRPr lang="en-US" sz="1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19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5496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Спасибо за внимание!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>
                <a:solidFill>
                  <a:srgbClr val="0000FF"/>
                </a:solidFill>
              </a:rPr>
              <a:t>Альханакта Омар Жрайд</a:t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e-mail: </a:t>
            </a:r>
            <a:r>
              <a:rPr lang="en-US" sz="2400" dirty="0" smtClean="0">
                <a:solidFill>
                  <a:srgbClr val="0000FF"/>
                </a:solidFill>
                <a:hlinkClick r:id="rId2"/>
              </a:rPr>
              <a:t>omarhanaqtah@yahoo.com</a:t>
            </a:r>
            <a:r>
              <a:rPr lang="en-US" sz="2400" dirty="0" smtClean="0">
                <a:solidFill>
                  <a:srgbClr val="0000FF"/>
                </a:solidFill>
              </a:rPr>
              <a:t/>
            </a:r>
            <a:br>
              <a:rPr lang="en-US" sz="2400" dirty="0" smtClean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/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ru-RU" sz="2400" dirty="0" smtClean="0">
                <a:solidFill>
                  <a:srgbClr val="0000FF"/>
                </a:solidFill>
              </a:rPr>
              <a:t>Альханакта Вероника Владимировна</a:t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e-mail: </a:t>
            </a:r>
            <a:r>
              <a:rPr lang="en-US" sz="2400" dirty="0" smtClean="0">
                <a:solidFill>
                  <a:srgbClr val="0000FF"/>
                </a:solidFill>
                <a:hlinkClick r:id="rId3"/>
              </a:rPr>
              <a:t>ver-grabko@yandex.ru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ru-RU" sz="2400" dirty="0" smtClean="0">
                <a:solidFill>
                  <a:srgbClr val="0000FF"/>
                </a:solidFill>
              </a:rPr>
              <a:t/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sz="2400" dirty="0">
                <a:solidFill>
                  <a:srgbClr val="0000FF"/>
                </a:solidFill>
              </a:rPr>
              <a:t/>
            </a:r>
            <a:br>
              <a:rPr lang="ru-RU" sz="2400" dirty="0">
                <a:solidFill>
                  <a:srgbClr val="0000FF"/>
                </a:solidFill>
              </a:rPr>
            </a:b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39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Топография местности и климат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928654558"/>
              </p:ext>
            </p:extLst>
          </p:nvPr>
        </p:nvGraphicFramePr>
        <p:xfrm>
          <a:off x="205581" y="1061161"/>
          <a:ext cx="5662563" cy="3519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5796136" y="1052737"/>
            <a:ext cx="3187754" cy="33843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4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Климат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Иордании сухой и тёплый в основное время года в связи с тем, что основную часть страны занимают пустыни.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upload.wikimedia.org/wikipedia/commons/thumb/e/ea/Dead_Sea%2C_Jordan_01.jpg/220px-Dead_Sea%2C_Jordan_01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482" y="4725144"/>
            <a:ext cx="2171840" cy="2015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andom camping with friend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38138"/>
            <a:ext cx="3979842" cy="270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4211639"/>
            <a:ext cx="2376264" cy="2600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004503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0392"/>
          </a:xfrm>
        </p:spPr>
        <p:txBody>
          <a:bodyPr>
            <a:noAutofit/>
          </a:bodyPr>
          <a:lstStyle/>
          <a:p>
            <a:r>
              <a:rPr lang="ru-RU" sz="2400" dirty="0" smtClean="0"/>
              <a:t>Статистика, 2009 г.</a:t>
            </a:r>
            <a:endParaRPr lang="en-US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806103"/>
              </p:ext>
            </p:extLst>
          </p:nvPr>
        </p:nvGraphicFramePr>
        <p:xfrm>
          <a:off x="251520" y="809742"/>
          <a:ext cx="8712968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7370"/>
                <a:gridCol w="291559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Площадь территории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88 778 тыс. кв. км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Население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5,8 </a:t>
                      </a:r>
                      <a:r>
                        <a:rPr lang="ru-RU" sz="1600" baseline="0" dirty="0" smtClean="0"/>
                        <a:t>млн чел. </a:t>
                      </a:r>
                    </a:p>
                    <a:p>
                      <a:r>
                        <a:rPr lang="ru-RU" sz="1400" baseline="0" dirty="0" smtClean="0"/>
                        <a:t>(6,113 млн. чел в 2010 г.)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Образование ТБО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1 964 284 тонн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en-US" sz="1400" dirty="0" smtClean="0"/>
                        <a:t>(</a:t>
                      </a:r>
                      <a:r>
                        <a:rPr lang="ru-RU" sz="1400" dirty="0" smtClean="0"/>
                        <a:t>или</a:t>
                      </a:r>
                      <a:r>
                        <a:rPr lang="ru-RU" sz="1400" baseline="0" dirty="0" smtClean="0"/>
                        <a:t> 5500 т</a:t>
                      </a:r>
                      <a:r>
                        <a:rPr lang="en-US" sz="1400" baseline="0" dirty="0" smtClean="0"/>
                        <a:t>/</a:t>
                      </a:r>
                      <a:r>
                        <a:rPr lang="ru-RU" sz="1400" baseline="0" dirty="0" smtClean="0"/>
                        <a:t> день)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Образование ТБО на душу населения</a:t>
                      </a:r>
                    </a:p>
                    <a:p>
                      <a:r>
                        <a:rPr lang="ru-RU" sz="1400" dirty="0" smtClean="0"/>
                        <a:t>в городах</a:t>
                      </a:r>
                    </a:p>
                    <a:p>
                      <a:r>
                        <a:rPr lang="ru-RU" sz="1400" dirty="0" smtClean="0"/>
                        <a:t>в сельской местности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 smtClean="0"/>
                    </a:p>
                    <a:p>
                      <a:r>
                        <a:rPr lang="ru-RU" sz="1400" dirty="0" smtClean="0"/>
                        <a:t>0,95 кг</a:t>
                      </a:r>
                      <a:r>
                        <a:rPr lang="en-US" sz="1400" dirty="0" smtClean="0"/>
                        <a:t>/</a:t>
                      </a:r>
                      <a:r>
                        <a:rPr lang="ru-RU" sz="1400" dirty="0" smtClean="0"/>
                        <a:t>день</a:t>
                      </a:r>
                    </a:p>
                    <a:p>
                      <a:r>
                        <a:rPr lang="ru-RU" sz="1400" dirty="0" smtClean="0"/>
                        <a:t>0,85 кг</a:t>
                      </a:r>
                      <a:r>
                        <a:rPr lang="en-US" sz="1400" dirty="0" smtClean="0"/>
                        <a:t>/</a:t>
                      </a:r>
                      <a:r>
                        <a:rPr lang="ru-RU" sz="1400" dirty="0" smtClean="0"/>
                        <a:t>день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Годовой</a:t>
                      </a:r>
                      <a:r>
                        <a:rPr lang="ru-RU" sz="1600" baseline="0" dirty="0" smtClean="0"/>
                        <a:t> рост ТБО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3,3 %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Образование опасных отходов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15 000 т</a:t>
                      </a:r>
                      <a:r>
                        <a:rPr lang="en-US" sz="1600" dirty="0" smtClean="0"/>
                        <a:t>/</a:t>
                      </a:r>
                      <a:r>
                        <a:rPr lang="ru-RU" sz="1600" dirty="0" smtClean="0"/>
                        <a:t>год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Образование</a:t>
                      </a:r>
                      <a:r>
                        <a:rPr lang="ru-RU" sz="1600" baseline="0" dirty="0" smtClean="0"/>
                        <a:t> медицинских отходов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3 285 т</a:t>
                      </a:r>
                      <a:r>
                        <a:rPr lang="en-US" sz="1600" dirty="0" smtClean="0"/>
                        <a:t>/</a:t>
                      </a:r>
                      <a:r>
                        <a:rPr lang="ru-RU" sz="1600" dirty="0" smtClean="0"/>
                        <a:t>год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Образование сельскохозяйственных отходов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1,56 млн т</a:t>
                      </a:r>
                      <a:r>
                        <a:rPr lang="en-US" sz="1600" dirty="0" smtClean="0"/>
                        <a:t>/</a:t>
                      </a:r>
                      <a:r>
                        <a:rPr lang="ru-RU" sz="1600" dirty="0" smtClean="0"/>
                        <a:t>год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Степень охвата системы сбора отходов</a:t>
                      </a:r>
                    </a:p>
                    <a:p>
                      <a:r>
                        <a:rPr lang="ru-RU" sz="1400" dirty="0" smtClean="0"/>
                        <a:t>в городах</a:t>
                      </a:r>
                    </a:p>
                    <a:p>
                      <a:r>
                        <a:rPr lang="ru-RU" sz="1400" dirty="0" smtClean="0"/>
                        <a:t>в сельской местности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 smtClean="0"/>
                    </a:p>
                    <a:p>
                      <a:r>
                        <a:rPr lang="ru-RU" sz="1400" dirty="0" smtClean="0"/>
                        <a:t>90 %</a:t>
                      </a:r>
                    </a:p>
                    <a:p>
                      <a:r>
                        <a:rPr lang="ru-RU" sz="1400" dirty="0" smtClean="0"/>
                        <a:t>70 %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Способы утилизации ТБО:</a:t>
                      </a:r>
                    </a:p>
                    <a:p>
                      <a:r>
                        <a:rPr lang="ru-RU" sz="1600" dirty="0" smtClean="0"/>
                        <a:t>компостирование</a:t>
                      </a:r>
                    </a:p>
                    <a:p>
                      <a:r>
                        <a:rPr lang="ru-RU" sz="1600" dirty="0" smtClean="0"/>
                        <a:t>переработка</a:t>
                      </a:r>
                    </a:p>
                    <a:p>
                      <a:r>
                        <a:rPr lang="ru-RU" sz="1600" dirty="0" smtClean="0"/>
                        <a:t>захоронение на полигонах, включая:</a:t>
                      </a:r>
                    </a:p>
                    <a:p>
                      <a:r>
                        <a:rPr lang="ru-RU" sz="1400" baseline="0" dirty="0" smtClean="0"/>
                        <a:t>          специально спроектированные полигоны (1 ед.)</a:t>
                      </a:r>
                    </a:p>
                    <a:p>
                      <a:r>
                        <a:rPr lang="ru-RU" sz="1400" baseline="0" dirty="0" smtClean="0"/>
                        <a:t>          контролируемые свалки</a:t>
                      </a:r>
                    </a:p>
                    <a:p>
                      <a:r>
                        <a:rPr lang="ru-RU" sz="1400" baseline="0" dirty="0" smtClean="0"/>
                        <a:t>          открытые свалки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0 %</a:t>
                      </a:r>
                    </a:p>
                    <a:p>
                      <a:r>
                        <a:rPr lang="ru-RU" sz="1600" dirty="0" smtClean="0"/>
                        <a:t>10 %</a:t>
                      </a:r>
                    </a:p>
                    <a:p>
                      <a:r>
                        <a:rPr lang="ru-RU" sz="1600" dirty="0" smtClean="0"/>
                        <a:t>90 %</a:t>
                      </a:r>
                    </a:p>
                    <a:p>
                      <a:r>
                        <a:rPr lang="ru-RU" sz="1400" dirty="0" smtClean="0"/>
                        <a:t>50 %</a:t>
                      </a:r>
                    </a:p>
                    <a:p>
                      <a:r>
                        <a:rPr lang="ru-RU" sz="1400" dirty="0" smtClean="0"/>
                        <a:t>35 %</a:t>
                      </a:r>
                    </a:p>
                    <a:p>
                      <a:r>
                        <a:rPr lang="ru-RU" sz="1400" dirty="0" smtClean="0"/>
                        <a:t>5 %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60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Autofit/>
          </a:bodyPr>
          <a:lstStyle/>
          <a:p>
            <a:r>
              <a:rPr lang="ru-RU" sz="2400" dirty="0" smtClean="0"/>
              <a:t>Состав ТБО, % (2010 г.)</a:t>
            </a:r>
            <a:endParaRPr lang="en-US" sz="24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64387291"/>
              </p:ext>
            </p:extLst>
          </p:nvPr>
        </p:nvGraphicFramePr>
        <p:xfrm>
          <a:off x="611560" y="1124744"/>
          <a:ext cx="72008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040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08720"/>
            <a:ext cx="8208911" cy="3672408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Сборы за ТБО взимаются ежемесячно и включаются в счета оплаты коммунальных услуг физических лиц; для частных фирм - взимаются в размере 20 % стоимости коммерческой лицензии.</a:t>
            </a:r>
          </a:p>
          <a:p>
            <a:r>
              <a:rPr lang="ru-RU" dirty="0" smtClean="0"/>
              <a:t>Покрытие расходов системы управления ТБО за счет платежей населения и частных фирм составляет 63 % в столице и менее 50 % в других городах. Это означает, что система управления ТБО во многом субсидируется из местных бюджетов.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Autofit/>
          </a:bodyPr>
          <a:lstStyle/>
          <a:p>
            <a:r>
              <a:rPr lang="ru-RU" sz="3200" dirty="0" smtClean="0"/>
              <a:t>Финансирование системы управления ТБО</a:t>
            </a:r>
            <a:endParaRPr lang="en-US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115068"/>
              </p:ext>
            </p:extLst>
          </p:nvPr>
        </p:nvGraphicFramePr>
        <p:xfrm>
          <a:off x="1487996" y="4869160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Стоимость ТБО, иорд. динары (</a:t>
                      </a:r>
                      <a:r>
                        <a:rPr lang="en-US" dirty="0" smtClean="0"/>
                        <a:t>JD)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* </a:t>
                      </a:r>
                      <a:r>
                        <a:rPr lang="en-US" dirty="0" smtClean="0"/>
                        <a:t>1 JD≈ 1 Euro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Сбор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25,4 </a:t>
                      </a:r>
                      <a:r>
                        <a:rPr lang="en-US" dirty="0" smtClean="0"/>
                        <a:t>JD/</a:t>
                      </a:r>
                      <a:r>
                        <a:rPr lang="ru-RU" dirty="0" smtClean="0"/>
                        <a:t>т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Транспортировка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 </a:t>
                      </a:r>
                      <a:r>
                        <a:rPr lang="en-US" dirty="0" smtClean="0"/>
                        <a:t>JD/</a:t>
                      </a:r>
                      <a:r>
                        <a:rPr lang="ru-RU" dirty="0" smtClean="0"/>
                        <a:t>т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Размещение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2,9 </a:t>
                      </a:r>
                      <a:r>
                        <a:rPr lang="en-US" dirty="0" smtClean="0"/>
                        <a:t>JD/</a:t>
                      </a:r>
                      <a:r>
                        <a:rPr lang="ru-RU" dirty="0" smtClean="0"/>
                        <a:t>т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бъект 1"/>
          <p:cNvSpPr txBox="1">
            <a:spLocks/>
          </p:cNvSpPr>
          <p:nvPr/>
        </p:nvSpPr>
        <p:spPr>
          <a:xfrm>
            <a:off x="251520" y="5517232"/>
            <a:ext cx="8568952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107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u="sng" dirty="0" smtClean="0"/>
              <a:t>Природоохранное законодательство:</a:t>
            </a:r>
          </a:p>
          <a:p>
            <a:r>
              <a:rPr lang="ru-RU" sz="1800" dirty="0" smtClean="0"/>
              <a:t>Закон «Об охране окружающей среды», 2006 г.</a:t>
            </a:r>
            <a:r>
              <a:rPr lang="en-US" sz="1800" dirty="0" smtClean="0"/>
              <a:t> (Environment Protection Law </a:t>
            </a:r>
            <a:r>
              <a:rPr lang="ru-RU" sz="1800" dirty="0" smtClean="0"/>
              <a:t>№</a:t>
            </a:r>
            <a:r>
              <a:rPr lang="en-US" sz="1800" dirty="0" smtClean="0"/>
              <a:t>52);</a:t>
            </a:r>
            <a:endParaRPr lang="ru-RU" sz="1800" dirty="0" smtClean="0"/>
          </a:p>
          <a:p>
            <a:r>
              <a:rPr lang="ru-RU" sz="1800" dirty="0" smtClean="0"/>
              <a:t>Проект Закона «О твердых бытовых отходах»</a:t>
            </a:r>
            <a:r>
              <a:rPr lang="en-US" sz="1800" dirty="0" smtClean="0"/>
              <a:t> (Solid Waste Law (draft));</a:t>
            </a:r>
            <a:endParaRPr lang="ru-RU" sz="1800" dirty="0" smtClean="0"/>
          </a:p>
          <a:p>
            <a:r>
              <a:rPr lang="ru-RU" sz="1800" dirty="0" smtClean="0"/>
              <a:t>Закон «О здоровье населения», 2002 г.</a:t>
            </a:r>
            <a:r>
              <a:rPr lang="en-US" sz="1800" dirty="0" smtClean="0"/>
              <a:t> (Public Health Law </a:t>
            </a:r>
            <a:r>
              <a:rPr lang="ru-RU" sz="1800" dirty="0" smtClean="0"/>
              <a:t>№</a:t>
            </a:r>
            <a:r>
              <a:rPr lang="en-US" sz="1800" dirty="0" smtClean="0"/>
              <a:t> 54);</a:t>
            </a:r>
            <a:endParaRPr lang="ru-RU" sz="1800" dirty="0" smtClean="0"/>
          </a:p>
          <a:p>
            <a:r>
              <a:rPr lang="ru-RU" sz="1800" dirty="0" smtClean="0"/>
              <a:t>Закон «О муниципалитетах», 2007 г. </a:t>
            </a:r>
            <a:r>
              <a:rPr lang="en-US" sz="1800" dirty="0" smtClean="0"/>
              <a:t>(Municipal Law </a:t>
            </a:r>
            <a:r>
              <a:rPr lang="ru-RU" sz="1800" dirty="0" smtClean="0"/>
              <a:t>№</a:t>
            </a:r>
            <a:r>
              <a:rPr lang="en-US" sz="1800" dirty="0" smtClean="0"/>
              <a:t> 14).</a:t>
            </a:r>
          </a:p>
          <a:p>
            <a:pPr marL="0" indent="0">
              <a:buNone/>
            </a:pPr>
            <a:r>
              <a:rPr lang="ru-RU" sz="1800" u="sng" dirty="0" smtClean="0"/>
              <a:t>Законодательство, относящееся к управлению отходами:</a:t>
            </a:r>
          </a:p>
          <a:p>
            <a:r>
              <a:rPr lang="ru-RU" sz="1800" dirty="0" smtClean="0"/>
              <a:t>Постановление о предотвращении отходов и платность, 1978 г.; Изменения и дополнения к ней, 1983 (</a:t>
            </a:r>
            <a:r>
              <a:rPr lang="en-US" sz="1800" dirty="0" smtClean="0"/>
              <a:t>Regulation of Waste Prevention and Fees (1/1978) and Amendments (30/1983));</a:t>
            </a:r>
          </a:p>
          <a:p>
            <a:r>
              <a:rPr lang="ru-RU" sz="1800" dirty="0" smtClean="0"/>
              <a:t>Постановление для муниципалитетов по предоставлению общественных услуг (</a:t>
            </a:r>
            <a:r>
              <a:rPr lang="en-US" sz="1800" dirty="0" smtClean="0"/>
              <a:t>Regulation of Common Services Council);</a:t>
            </a:r>
            <a:endParaRPr lang="ru-RU" sz="1800" dirty="0" smtClean="0"/>
          </a:p>
          <a:p>
            <a:r>
              <a:rPr lang="ru-RU" sz="1800" dirty="0" smtClean="0"/>
              <a:t>Постановление по управлению ТБО , 2005 г.</a:t>
            </a:r>
            <a:r>
              <a:rPr lang="en-US" sz="1800" dirty="0" smtClean="0"/>
              <a:t> (Regulation of SWM </a:t>
            </a:r>
            <a:r>
              <a:rPr lang="ru-RU" sz="1800" dirty="0" smtClean="0"/>
              <a:t>№</a:t>
            </a:r>
            <a:r>
              <a:rPr lang="en-US" sz="1800" dirty="0" smtClean="0"/>
              <a:t> 27);</a:t>
            </a:r>
          </a:p>
          <a:p>
            <a:r>
              <a:rPr lang="ru-RU" sz="1800" dirty="0" smtClean="0"/>
              <a:t>Постановление по управлению опасными отходами, 2005 г. (</a:t>
            </a:r>
            <a:r>
              <a:rPr lang="en-US" sz="1800" dirty="0" smtClean="0"/>
              <a:t>Hazardous Waste Regulation </a:t>
            </a:r>
            <a:r>
              <a:rPr lang="ru-RU" sz="1800" dirty="0" smtClean="0"/>
              <a:t>№ </a:t>
            </a:r>
            <a:r>
              <a:rPr lang="en-US" sz="1800" dirty="0" smtClean="0"/>
              <a:t>24);</a:t>
            </a:r>
            <a:endParaRPr lang="ru-RU" sz="1800" dirty="0" smtClean="0"/>
          </a:p>
          <a:p>
            <a:r>
              <a:rPr lang="ru-RU" sz="1800" dirty="0" smtClean="0"/>
              <a:t>Инструкция о медицинских отходах, 2001 г. (</a:t>
            </a:r>
            <a:r>
              <a:rPr lang="en-US" sz="1800" dirty="0" smtClean="0"/>
              <a:t>Medical Waste Instructions </a:t>
            </a:r>
            <a:r>
              <a:rPr lang="ru-RU" sz="1800" dirty="0" smtClean="0"/>
              <a:t>№ 1).</a:t>
            </a:r>
            <a:endParaRPr lang="en-US" sz="1800" dirty="0" smtClean="0"/>
          </a:p>
          <a:p>
            <a:endParaRPr lang="ru-RU" sz="16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Autofit/>
          </a:bodyPr>
          <a:lstStyle/>
          <a:p>
            <a:r>
              <a:rPr lang="ru-RU" sz="2800" dirty="0" smtClean="0"/>
              <a:t>Законодательство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1400" dirty="0" smtClean="0"/>
              <a:t>(по состоянию на 2010 г.)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4269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08720"/>
            <a:ext cx="8208911" cy="56166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algn="just"/>
            <a:r>
              <a:rPr lang="ru-RU" dirty="0" smtClean="0"/>
              <a:t>Иордания </a:t>
            </a:r>
            <a:r>
              <a:rPr lang="ru-RU" dirty="0"/>
              <a:t>является страной-участницей Базельской конвенции </a:t>
            </a:r>
            <a:r>
              <a:rPr lang="ru-RU" dirty="0" smtClean="0"/>
              <a:t>«О </a:t>
            </a:r>
            <a:r>
              <a:rPr lang="ru-RU" dirty="0"/>
              <a:t>контроле за трансграничной перевозкой опасных отходов и их </a:t>
            </a:r>
            <a:r>
              <a:rPr lang="ru-RU" dirty="0" smtClean="0"/>
              <a:t>удалением» (1992 г.), Роттердамской конвенции «О </a:t>
            </a:r>
            <a:r>
              <a:rPr lang="ru-RU" dirty="0"/>
              <a:t>процедуре заблаговременного информированного согласия в международной торговле некоторыми видами опасных химических веществ и </a:t>
            </a:r>
            <a:r>
              <a:rPr lang="ru-RU" dirty="0" smtClean="0"/>
              <a:t>пестицидов» (1998 г.), Стокгольмской конвенции «О стойких органических загрязнителях» (2001 г.);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В Иордании еще не создано специального законодательства, касающегося управления твердыми бытовыми отходами. В ближайшие </a:t>
            </a:r>
            <a:r>
              <a:rPr lang="ru-RU" dirty="0"/>
              <a:t>3</a:t>
            </a:r>
            <a:r>
              <a:rPr lang="ru-RU" dirty="0" smtClean="0"/>
              <a:t>-5 лет планируется разработка Национальной стратегии управления ТБО.</a:t>
            </a:r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Несмотря на </a:t>
            </a:r>
            <a:r>
              <a:rPr lang="ru-RU" dirty="0" smtClean="0"/>
              <a:t>различные инициативы Арабского центра (в который входит и Иордания) </a:t>
            </a:r>
            <a:r>
              <a:rPr lang="ru-RU" dirty="0"/>
              <a:t>по </a:t>
            </a:r>
            <a:r>
              <a:rPr lang="ru-RU" dirty="0" smtClean="0"/>
              <a:t>природоохранным конвенциям отходы в стране продолжают накапливаться. </a:t>
            </a:r>
            <a:r>
              <a:rPr lang="ru-RU" dirty="0"/>
              <a:t>Это приводит к </a:t>
            </a:r>
            <a:r>
              <a:rPr lang="ru-RU" dirty="0" smtClean="0"/>
              <a:t>загрязнению и деградации </a:t>
            </a:r>
            <a:r>
              <a:rPr lang="ru-RU" dirty="0"/>
              <a:t>окружающей </a:t>
            </a:r>
            <a:r>
              <a:rPr lang="ru-RU" dirty="0" smtClean="0"/>
              <a:t>среды, заболеванию </a:t>
            </a:r>
            <a:r>
              <a:rPr lang="ru-RU" dirty="0"/>
              <a:t>населения. </a:t>
            </a: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Autofit/>
          </a:bodyPr>
          <a:lstStyle/>
          <a:p>
            <a:r>
              <a:rPr lang="ru-RU" sz="3200" dirty="0" smtClean="0"/>
              <a:t>Законодательство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568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08720"/>
            <a:ext cx="8208911" cy="5616624"/>
          </a:xfrm>
        </p:spPr>
        <p:txBody>
          <a:bodyPr>
            <a:normAutofit lnSpcReduction="10000"/>
          </a:bodyPr>
          <a:lstStyle/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недостаточное просвещение населения (не отвечающие современным требованиям курсы экологического образования </a:t>
            </a:r>
            <a:r>
              <a:rPr lang="ru-RU" dirty="0"/>
              <a:t>в начальной и высшей школах, </a:t>
            </a:r>
            <a:r>
              <a:rPr lang="ru-RU" dirty="0" smtClean="0"/>
              <a:t>а также в университетах);</a:t>
            </a:r>
          </a:p>
          <a:p>
            <a:pPr algn="just"/>
            <a:r>
              <a:rPr lang="ru-RU" dirty="0"/>
              <a:t>неадекватный размер штрафа за незаконное размещение отходов </a:t>
            </a:r>
            <a:r>
              <a:rPr lang="ru-RU" dirty="0" smtClean="0"/>
              <a:t>и без </a:t>
            </a:r>
            <a:r>
              <a:rPr lang="ru-RU" dirty="0"/>
              <a:t>учета нанесенного эколого-экономического ущерба</a:t>
            </a:r>
            <a:r>
              <a:rPr lang="ru-RU" dirty="0" smtClean="0"/>
              <a:t>;</a:t>
            </a:r>
          </a:p>
          <a:p>
            <a:pPr algn="just"/>
            <a:r>
              <a:rPr lang="ru-RU" dirty="0"/>
              <a:t>н</a:t>
            </a:r>
            <a:r>
              <a:rPr lang="ru-RU" dirty="0" smtClean="0"/>
              <a:t>изкая правоспособность. 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Необходимо применение системы экономических стимулов и поощрений в виде субсидирования для хозяйствующих субъектов, использующих в своей деятельности наилучшие доступные технологии.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Autofit/>
          </a:bodyPr>
          <a:lstStyle/>
          <a:p>
            <a:r>
              <a:rPr lang="ru-RU" sz="2800" dirty="0" smtClean="0"/>
              <a:t>Факторы, влияющие на образование отходов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687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347</TotalTime>
  <Words>1511</Words>
  <Application>Microsoft Office PowerPoint</Application>
  <PresentationFormat>Экран (4:3)</PresentationFormat>
  <Paragraphs>244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Волна</vt:lpstr>
      <vt:lpstr>Управление отходами в Иордании    </vt:lpstr>
      <vt:lpstr>   Иорданское Хашимитское Королевство المملكة الأردنية الهاشمية   </vt:lpstr>
      <vt:lpstr>  Топография местности и климат   </vt:lpstr>
      <vt:lpstr>Статистика, 2009 г.</vt:lpstr>
      <vt:lpstr>Состав ТБО, % (2010 г.)</vt:lpstr>
      <vt:lpstr>Финансирование системы управления ТБО</vt:lpstr>
      <vt:lpstr>Законодательство (по состоянию на 2010 г.)</vt:lpstr>
      <vt:lpstr>Законодательство</vt:lpstr>
      <vt:lpstr>Факторы, влияющие на образование отходов</vt:lpstr>
      <vt:lpstr>Политика управление отходами</vt:lpstr>
      <vt:lpstr>Политика управление отходами</vt:lpstr>
      <vt:lpstr>Политика управление отходами</vt:lpstr>
      <vt:lpstr>Политика управление отходами</vt:lpstr>
      <vt:lpstr>Политика управление отходами</vt:lpstr>
      <vt:lpstr>Политика управление отходами</vt:lpstr>
      <vt:lpstr>Политика управление отходами</vt:lpstr>
      <vt:lpstr>Политика управление отходами</vt:lpstr>
      <vt:lpstr>Политика управление отходами</vt:lpstr>
      <vt:lpstr>Национальные инициативы по управлению опасными отходами:</vt:lpstr>
      <vt:lpstr>Национальные инициативы по управлению отходами:</vt:lpstr>
      <vt:lpstr>Основные индикаторы в сфере управления отходами:</vt:lpstr>
      <vt:lpstr>Места переработки и размещения отходов в Иордании:</vt:lpstr>
      <vt:lpstr>Спасибо за внимание!   Альханакта Омар Жрайд e-mail: omarhanaqtah@yahoo.com  Альханакта Вероника Владимировна e-mail: ver-grabko@yandex.ru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отходами в Иордании    </dc:title>
  <cp:lastModifiedBy>Veronika</cp:lastModifiedBy>
  <cp:revision>56</cp:revision>
  <dcterms:modified xsi:type="dcterms:W3CDTF">2012-01-23T11:59:33Z</dcterms:modified>
</cp:coreProperties>
</file>