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9" r:id="rId1"/>
  </p:sldMasterIdLst>
  <p:notesMasterIdLst>
    <p:notesMasterId r:id="rId16"/>
  </p:notesMasterIdLst>
  <p:sldIdLst>
    <p:sldId id="256" r:id="rId2"/>
    <p:sldId id="284" r:id="rId3"/>
    <p:sldId id="273" r:id="rId4"/>
    <p:sldId id="271" r:id="rId5"/>
    <p:sldId id="286" r:id="rId6"/>
    <p:sldId id="261" r:id="rId7"/>
    <p:sldId id="279" r:id="rId8"/>
    <p:sldId id="280" r:id="rId9"/>
    <p:sldId id="259" r:id="rId10"/>
    <p:sldId id="276" r:id="rId11"/>
    <p:sldId id="281" r:id="rId12"/>
    <p:sldId id="282" r:id="rId13"/>
    <p:sldId id="283" r:id="rId14"/>
    <p:sldId id="285" r:id="rId1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4400" b="1" kern="1200">
        <a:solidFill>
          <a:srgbClr val="00FF00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00CCFF"/>
    <a:srgbClr val="0000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6D9F66E-5EB9-4882-86FB-DCBF35E3C3E4}" styleName="Средний стиль 4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202" autoAdjust="0"/>
    <p:restoredTop sz="98333" autoAdjust="0"/>
  </p:normalViewPr>
  <p:slideViewPr>
    <p:cSldViewPr>
      <p:cViewPr varScale="1">
        <p:scale>
          <a:sx n="104" d="100"/>
          <a:sy n="104" d="100"/>
        </p:scale>
        <p:origin x="-129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1512" y="-12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532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32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A180DB3-995A-4E21-B112-BE67DE21F4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9693FE-C632-4A32-B471-66AA1F25C570}" type="slidenum">
              <a:rPr lang="ru-RU" smtClean="0"/>
              <a:pPr/>
              <a:t>1</a:t>
            </a:fld>
            <a:endParaRPr lang="ru-RU" smtClean="0"/>
          </a:p>
        </p:txBody>
      </p:sp>
      <p:sp>
        <p:nvSpPr>
          <p:cNvPr id="153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02AB6E-9304-4637-9FF5-E2B57CF9BDC0}" type="slidenum">
              <a:rPr lang="ru-RU" smtClean="0"/>
              <a:pPr/>
              <a:t>9</a:t>
            </a:fld>
            <a:endParaRPr lang="ru-RU" smtClean="0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5" name="Rectangle 3"/>
            <p:cNvSpPr>
              <a:spLocks noChangeArrowheads="1"/>
            </p:cNvSpPr>
            <p:nvPr userDrawn="1"/>
          </p:nvSpPr>
          <p:spPr bwMode="lt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6" name="Rectangle 4"/>
            <p:cNvSpPr>
              <a:spLocks noChangeArrowheads="1"/>
            </p:cNvSpPr>
            <p:nvPr userDrawn="1"/>
          </p:nvSpPr>
          <p:spPr bwMode="lt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7" name="AutoShape 5"/>
            <p:cNvSpPr>
              <a:spLocks noChangeArrowheads="1"/>
            </p:cNvSpPr>
            <p:nvPr userDrawn="1"/>
          </p:nvSpPr>
          <p:spPr bwMode="lt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8" name="AutoShape 6"/>
            <p:cNvSpPr>
              <a:spLocks noChangeArrowheads="1"/>
            </p:cNvSpPr>
            <p:nvPr userDrawn="1"/>
          </p:nvSpPr>
          <p:spPr bwMode="lt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9" name="Rectangle 7" descr="Green marble"/>
            <p:cNvSpPr>
              <a:spLocks noChangeArrowheads="1"/>
            </p:cNvSpPr>
            <p:nvPr userDrawn="1"/>
          </p:nvSpPr>
          <p:spPr bwMode="lt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2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grpSp>
        <p:nvGrpSpPr>
          <p:cNvPr id="10" name="Group 13"/>
          <p:cNvGrpSpPr>
            <a:grpSpLocks/>
          </p:cNvGrpSpPr>
          <p:nvPr/>
        </p:nvGrpSpPr>
        <p:grpSpPr bwMode="auto">
          <a:xfrm>
            <a:off x="609600" y="3324225"/>
            <a:ext cx="8001000" cy="374650"/>
            <a:chOff x="384" y="2094"/>
            <a:chExt cx="5040" cy="236"/>
          </a:xfrm>
        </p:grpSpPr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84" y="2186"/>
              <a:ext cx="5040" cy="14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388" y="2094"/>
              <a:ext cx="4941" cy="175"/>
            </a:xfrm>
            <a:prstGeom prst="rect">
              <a:avLst/>
            </a:prstGeom>
            <a:gradFill rotWithShape="0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27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3" name="Line 16"/>
            <p:cNvSpPr>
              <a:spLocks noChangeShapeType="1"/>
            </p:cNvSpPr>
            <p:nvPr/>
          </p:nvSpPr>
          <p:spPr bwMode="auto">
            <a:xfrm>
              <a:off x="392" y="2138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4" name="Line 17"/>
            <p:cNvSpPr>
              <a:spLocks noChangeShapeType="1"/>
            </p:cNvSpPr>
            <p:nvPr/>
          </p:nvSpPr>
          <p:spPr bwMode="auto">
            <a:xfrm>
              <a:off x="392" y="2186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5" name="Line 18"/>
            <p:cNvSpPr>
              <a:spLocks noChangeShapeType="1"/>
            </p:cNvSpPr>
            <p:nvPr/>
          </p:nvSpPr>
          <p:spPr bwMode="auto">
            <a:xfrm>
              <a:off x="392" y="2234"/>
              <a:ext cx="4939" cy="0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92" y="2129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392" y="2177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392" y="2225"/>
              <a:ext cx="4939" cy="0"/>
            </a:xfrm>
            <a:prstGeom prst="line">
              <a:avLst/>
            </a:prstGeom>
            <a:noFill/>
            <a:ln w="12700">
              <a:solidFill>
                <a:schemeClr val="tx2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49160" name="Rectangle 8"/>
          <p:cNvSpPr>
            <a:spLocks noGrp="1" noChangeArrowheads="1"/>
          </p:cNvSpPr>
          <p:nvPr>
            <p:ph type="ctrTitle"/>
          </p:nvPr>
        </p:nvSpPr>
        <p:spPr>
          <a:xfrm>
            <a:off x="685800" y="18288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49161" name="Rectangle 9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19" name="Rectangle 10"/>
          <p:cNvSpPr>
            <a:spLocks noGrp="1" noChangeArrowheads="1"/>
          </p:cNvSpPr>
          <p:nvPr>
            <p:ph type="dt" sz="half" idx="10"/>
          </p:nvPr>
        </p:nvSpPr>
        <p:spPr>
          <a:xfrm>
            <a:off x="6985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0" name="Rectangle 11"/>
          <p:cNvSpPr>
            <a:spLocks noGrp="1" noChangeArrowheads="1"/>
          </p:cNvSpPr>
          <p:nvPr>
            <p:ph type="ftr" sz="quarter" idx="11"/>
          </p:nvPr>
        </p:nvSpPr>
        <p:spPr>
          <a:xfrm>
            <a:off x="3136900" y="61547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1" name="Rectangle 12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65900" y="6154738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CC7D33-F768-4FA0-AC63-675CB8FAA4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6EC0CE-7A18-40A7-A231-C2BFF57E25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24625" y="350838"/>
            <a:ext cx="1946275" cy="542925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350838"/>
            <a:ext cx="5686425" cy="54292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6C71EB-C630-4DF5-8FC0-CDD07D0FAC0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98500" y="1665288"/>
            <a:ext cx="77724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1BE8BF-E9B3-48ED-A7EC-FB1F75DEF4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E92256-3BA0-4380-AF89-C82CBA9068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E81AE6-5373-41C3-8DF6-237506BE10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985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60900" y="1665288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C30752-E608-478D-8A0B-55884A739B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59E014-26DB-4431-BDE4-51CC109D2B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2E3A76-2015-4D37-B317-431FD0053A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3565D-3773-4A1D-B7AC-101D52F2F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32538-34B9-47C0-8766-044BA9B034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1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87F66-6AAD-4370-BDDC-6510E6CF7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-38100" y="-12700"/>
            <a:ext cx="9239250" cy="6940550"/>
            <a:chOff x="-12" y="-10"/>
            <a:chExt cx="5820" cy="4372"/>
          </a:xfrm>
        </p:grpSpPr>
        <p:sp>
          <p:nvSpPr>
            <p:cNvPr id="48131" name="Rectangle 3"/>
            <p:cNvSpPr>
              <a:spLocks noChangeArrowheads="1"/>
            </p:cNvSpPr>
            <p:nvPr userDrawn="1"/>
          </p:nvSpPr>
          <p:spPr bwMode="invGray">
            <a:xfrm>
              <a:off x="5520" y="-8"/>
              <a:ext cx="287" cy="4364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2" name="Rectangle 4"/>
            <p:cNvSpPr>
              <a:spLocks noChangeArrowheads="1"/>
            </p:cNvSpPr>
            <p:nvPr userDrawn="1"/>
          </p:nvSpPr>
          <p:spPr bwMode="invGray">
            <a:xfrm>
              <a:off x="-8" y="-8"/>
              <a:ext cx="288" cy="4368"/>
            </a:xfrm>
            <a:prstGeom prst="rect">
              <a:avLst/>
            </a:pr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3" name="AutoShape 5"/>
            <p:cNvSpPr>
              <a:spLocks noChangeArrowheads="1"/>
            </p:cNvSpPr>
            <p:nvPr userDrawn="1"/>
          </p:nvSpPr>
          <p:spPr bwMode="invGray">
            <a:xfrm rot="-10800000" flipH="1" flipV="1">
              <a:off x="2" y="-10"/>
              <a:ext cx="5798" cy="288"/>
            </a:xfrm>
            <a:custGeom>
              <a:avLst/>
              <a:gdLst>
                <a:gd name="G0" fmla="+- 1089 0 0"/>
                <a:gd name="G1" fmla="+- 21600 0 1089"/>
                <a:gd name="G2" fmla="*/ 1089 1 2"/>
                <a:gd name="G3" fmla="+- 21600 0 G2"/>
                <a:gd name="G4" fmla="+/ 1089 21600 2"/>
                <a:gd name="G5" fmla="+/ G1 0 2"/>
                <a:gd name="G6" fmla="*/ 21600 21600 1089"/>
                <a:gd name="G7" fmla="*/ G6 1 2"/>
                <a:gd name="G8" fmla="+- 21600 0 G7"/>
                <a:gd name="G9" fmla="*/ 21600 1 2"/>
                <a:gd name="G10" fmla="+- 1089 0 G9"/>
                <a:gd name="G11" fmla="?: G10 G8 0"/>
                <a:gd name="G12" fmla="?: G10 G7 21600"/>
                <a:gd name="T0" fmla="*/ 21055 w 21600"/>
                <a:gd name="T1" fmla="*/ 10800 h 21600"/>
                <a:gd name="T2" fmla="*/ 10800 w 21600"/>
                <a:gd name="T3" fmla="*/ 21600 h 21600"/>
                <a:gd name="T4" fmla="*/ 545 w 21600"/>
                <a:gd name="T5" fmla="*/ 10800 h 21600"/>
                <a:gd name="T6" fmla="*/ 10800 w 21600"/>
                <a:gd name="T7" fmla="*/ 0 h 21600"/>
                <a:gd name="T8" fmla="*/ 2345 w 21600"/>
                <a:gd name="T9" fmla="*/ 2345 h 21600"/>
                <a:gd name="T10" fmla="*/ 19255 w 21600"/>
                <a:gd name="T11" fmla="*/ 1925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089" y="21600"/>
                  </a:lnTo>
                  <a:lnTo>
                    <a:pt x="20511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rgbClr val="006600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4" name="AutoShape 6"/>
            <p:cNvSpPr>
              <a:spLocks noChangeArrowheads="1"/>
            </p:cNvSpPr>
            <p:nvPr userDrawn="1"/>
          </p:nvSpPr>
          <p:spPr bwMode="invGray">
            <a:xfrm flipV="1">
              <a:off x="-12" y="4072"/>
              <a:ext cx="5820" cy="290"/>
            </a:xfrm>
            <a:custGeom>
              <a:avLst/>
              <a:gdLst>
                <a:gd name="G0" fmla="+- 1100 0 0"/>
                <a:gd name="G1" fmla="+- 21600 0 1100"/>
                <a:gd name="G2" fmla="*/ 1100 1 2"/>
                <a:gd name="G3" fmla="+- 21600 0 G2"/>
                <a:gd name="G4" fmla="+/ 1100 21600 2"/>
                <a:gd name="G5" fmla="+/ G1 0 2"/>
                <a:gd name="G6" fmla="*/ 21600 21600 1100"/>
                <a:gd name="G7" fmla="*/ G6 1 2"/>
                <a:gd name="G8" fmla="+- 21600 0 G7"/>
                <a:gd name="G9" fmla="*/ 21600 1 2"/>
                <a:gd name="G10" fmla="+- 1100 0 G9"/>
                <a:gd name="G11" fmla="?: G10 G8 0"/>
                <a:gd name="G12" fmla="?: G10 G7 21600"/>
                <a:gd name="T0" fmla="*/ 21050 w 21600"/>
                <a:gd name="T1" fmla="*/ 10800 h 21600"/>
                <a:gd name="T2" fmla="*/ 10800 w 21600"/>
                <a:gd name="T3" fmla="*/ 21600 h 21600"/>
                <a:gd name="T4" fmla="*/ 550 w 21600"/>
                <a:gd name="T5" fmla="*/ 10800 h 21600"/>
                <a:gd name="T6" fmla="*/ 10800 w 21600"/>
                <a:gd name="T7" fmla="*/ 0 h 21600"/>
                <a:gd name="T8" fmla="*/ 2350 w 21600"/>
                <a:gd name="T9" fmla="*/ 2350 h 21600"/>
                <a:gd name="T10" fmla="*/ 19250 w 21600"/>
                <a:gd name="T11" fmla="*/ 1925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1100" y="21600"/>
                  </a:lnTo>
                  <a:lnTo>
                    <a:pt x="20500" y="21600"/>
                  </a:lnTo>
                  <a:lnTo>
                    <a:pt x="2160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rgbClr val="006600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  <p:sp>
          <p:nvSpPr>
            <p:cNvPr id="48135" name="Rectangle 7" descr="Green marble"/>
            <p:cNvSpPr>
              <a:spLocks noChangeArrowheads="1"/>
            </p:cNvSpPr>
            <p:nvPr userDrawn="1"/>
          </p:nvSpPr>
          <p:spPr bwMode="invGray">
            <a:xfrm>
              <a:off x="184" y="176"/>
              <a:ext cx="5432" cy="3988"/>
            </a:xfrm>
            <a:prstGeom prst="rect">
              <a:avLst/>
            </a:prstGeom>
            <a:blipFill dpi="0" rotWithShape="0">
              <a:blip r:embed="rId14" cstate="print"/>
              <a:srcRect/>
              <a:tile tx="0" ty="0" sx="100000" sy="100000" flip="none" algn="tl"/>
            </a:blipFill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/>
            </a:p>
          </p:txBody>
        </p:sp>
      </p:grpSp>
      <p:sp>
        <p:nvSpPr>
          <p:cNvPr id="1027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350838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8500" y="1665288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8138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39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16585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8140" name="Rectangle 1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16585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C13094D0-2BF1-44DD-98FA-397575CBA7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40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500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10000"/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5720" y="1357298"/>
            <a:ext cx="8643998" cy="1570038"/>
          </a:xfrm>
        </p:spPr>
        <p:txBody>
          <a:bodyPr/>
          <a:lstStyle/>
          <a:p>
            <a:r>
              <a:rPr lang="ru-RU" sz="2400" b="1" cap="all" dirty="0" smtClean="0"/>
              <a:t>Комплексная </a:t>
            </a:r>
            <a:r>
              <a:rPr lang="ru-RU" sz="2400" b="1" cap="all" dirty="0" err="1" smtClean="0"/>
              <a:t>азотнокислотная</a:t>
            </a:r>
            <a:r>
              <a:rPr lang="ru-RU" sz="2400" b="1" cap="all" dirty="0" smtClean="0"/>
              <a:t> переработка отходов асбестообогатительного производства и некоторых других </a:t>
            </a:r>
            <a:r>
              <a:rPr lang="ru-RU" sz="2400" b="1" cap="all" dirty="0" err="1" smtClean="0"/>
              <a:t>магнийсиликатных</a:t>
            </a:r>
            <a:r>
              <a:rPr lang="ru-RU" sz="2400" b="1" cap="all" dirty="0" smtClean="0"/>
              <a:t> пород</a:t>
            </a:r>
            <a:endParaRPr lang="ru-RU" sz="2400" dirty="0"/>
          </a:p>
        </p:txBody>
      </p:sp>
      <p:sp>
        <p:nvSpPr>
          <p:cNvPr id="3075" name="Text Box 8"/>
          <p:cNvSpPr txBox="1">
            <a:spLocks noChangeArrowheads="1"/>
          </p:cNvSpPr>
          <p:nvPr/>
        </p:nvSpPr>
        <p:spPr bwMode="auto">
          <a:xfrm>
            <a:off x="2846183" y="5929313"/>
            <a:ext cx="370280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ru-RU" sz="3200" dirty="0">
                <a:solidFill>
                  <a:schemeClr val="tx2"/>
                </a:solidFill>
              </a:rPr>
              <a:t>Екатеринбург </a:t>
            </a:r>
            <a:r>
              <a:rPr lang="ru-RU" sz="3200" dirty="0" smtClean="0">
                <a:solidFill>
                  <a:schemeClr val="tx2"/>
                </a:solidFill>
              </a:rPr>
              <a:t>2012</a:t>
            </a:r>
            <a:endParaRPr lang="ru-RU" sz="3200" dirty="0">
              <a:solidFill>
                <a:schemeClr val="tx2"/>
              </a:solidFill>
            </a:endParaRPr>
          </a:p>
        </p:txBody>
      </p:sp>
      <p:sp>
        <p:nvSpPr>
          <p:cNvPr id="3076" name="Text Box 9"/>
          <p:cNvSpPr txBox="1">
            <a:spLocks noChangeArrowheads="1"/>
          </p:cNvSpPr>
          <p:nvPr/>
        </p:nvSpPr>
        <p:spPr bwMode="auto">
          <a:xfrm>
            <a:off x="285720" y="285750"/>
            <a:ext cx="85725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tx2"/>
                </a:solidFill>
              </a:rPr>
              <a:t>ГОУ ВПО </a:t>
            </a:r>
            <a:r>
              <a:rPr lang="ru-RU" sz="2800" dirty="0" smtClean="0">
                <a:solidFill>
                  <a:schemeClr val="tx2"/>
                </a:solidFill>
              </a:rPr>
              <a:t>«Уральский </a:t>
            </a:r>
            <a:r>
              <a:rPr lang="ru-RU" sz="2800" dirty="0" smtClean="0">
                <a:solidFill>
                  <a:schemeClr val="tx2"/>
                </a:solidFill>
              </a:rPr>
              <a:t>федеральный университет </a:t>
            </a:r>
            <a:r>
              <a:rPr lang="ru-RU" sz="2400" dirty="0" smtClean="0">
                <a:solidFill>
                  <a:schemeClr val="tx2"/>
                </a:solidFill>
              </a:rPr>
              <a:t>имени</a:t>
            </a:r>
            <a:r>
              <a:rPr lang="ru-RU" sz="2800" dirty="0" smtClean="0">
                <a:solidFill>
                  <a:schemeClr val="tx2"/>
                </a:solidFill>
              </a:rPr>
              <a:t> </a:t>
            </a:r>
            <a:r>
              <a:rPr lang="ru-RU" sz="2400" dirty="0" smtClean="0">
                <a:solidFill>
                  <a:schemeClr val="tx2"/>
                </a:solidFill>
              </a:rPr>
              <a:t>первого Президента России Б. Н. </a:t>
            </a:r>
            <a:r>
              <a:rPr lang="ru-RU" sz="2400" dirty="0" smtClean="0">
                <a:solidFill>
                  <a:schemeClr val="tx2"/>
                </a:solidFill>
              </a:rPr>
              <a:t>Ельцина»</a:t>
            </a:r>
            <a:endParaRPr lang="ru-RU" sz="2400" dirty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307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85720" y="3643313"/>
            <a:ext cx="8572560" cy="2428875"/>
          </a:xfrm>
        </p:spPr>
        <p:txBody>
          <a:bodyPr/>
          <a:lstStyle/>
          <a:p>
            <a:endParaRPr lang="ru-RU" sz="2400" b="1" dirty="0" smtClean="0">
              <a:solidFill>
                <a:schemeClr val="tx2"/>
              </a:solidFill>
            </a:endParaRPr>
          </a:p>
          <a:p>
            <a:r>
              <a:rPr lang="ru-RU" sz="2800" b="1" u="sng" dirty="0" smtClean="0">
                <a:solidFill>
                  <a:schemeClr val="tx2"/>
                </a:solidFill>
              </a:rPr>
              <a:t>Авторы:</a:t>
            </a:r>
          </a:p>
          <a:p>
            <a:r>
              <a:rPr lang="ru-RU" sz="2800" b="1" dirty="0" smtClean="0">
                <a:solidFill>
                  <a:schemeClr val="tx2"/>
                </a:solidFill>
              </a:rPr>
              <a:t>Габдуллин А.Н., Молодых А.С., Калиниченко И.И., Печерских Е.Г., Семенищев В.С.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214313" y="350838"/>
            <a:ext cx="8243887" cy="1143000"/>
          </a:xfrm>
        </p:spPr>
        <p:txBody>
          <a:bodyPr/>
          <a:lstStyle/>
          <a:p>
            <a:r>
              <a:rPr lang="ru-RU" sz="2800" b="1" u="sng" dirty="0" smtClean="0"/>
              <a:t>Изотерма сорбции цезия-137 на просеянном и прокаленном кремнеземе (22 </a:t>
            </a:r>
            <a:r>
              <a:rPr lang="ru-RU" sz="2800" b="1" u="sng" baseline="30000" dirty="0" smtClean="0"/>
              <a:t>0</a:t>
            </a:r>
            <a:r>
              <a:rPr lang="ru-RU" sz="2800" b="1" u="sng" dirty="0" smtClean="0"/>
              <a:t>С, </a:t>
            </a:r>
            <a:r>
              <a:rPr lang="ru-RU" sz="2800" b="1" u="sng" dirty="0" err="1" smtClean="0"/>
              <a:t>рН</a:t>
            </a:r>
            <a:r>
              <a:rPr lang="ru-RU" sz="2800" b="1" u="sng" dirty="0" smtClean="0"/>
              <a:t> 2</a:t>
            </a:r>
            <a:r>
              <a:rPr lang="ru-RU" sz="2800" b="1" u="sng" dirty="0" smtClean="0">
                <a:sym typeface="Symbol" pitchFamily="18" charset="2"/>
              </a:rPr>
              <a:t></a:t>
            </a:r>
            <a:r>
              <a:rPr lang="ru-RU" sz="2800" b="1" u="sng" dirty="0" smtClean="0"/>
              <a:t>3)</a:t>
            </a:r>
          </a:p>
        </p:txBody>
      </p:sp>
      <p:sp>
        <p:nvSpPr>
          <p:cNvPr id="10244" name="Прямоугольник 4"/>
          <p:cNvSpPr>
            <a:spLocks noChangeArrowheads="1"/>
          </p:cNvSpPr>
          <p:nvPr/>
        </p:nvSpPr>
        <p:spPr bwMode="auto">
          <a:xfrm>
            <a:off x="8501063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9</a:t>
            </a:r>
          </a:p>
        </p:txBody>
      </p:sp>
      <p:pic>
        <p:nvPicPr>
          <p:cNvPr id="6" name="Таблица 5" descr="lg Cp-lg Ct-Cs.jpg"/>
          <p:cNvPicPr>
            <a:picLocks noGrp="1" noChangeAspect="1"/>
          </p:cNvPicPr>
          <p:nvPr>
            <p:ph type="tbl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1" y="1428736"/>
            <a:ext cx="8610646" cy="521497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7166"/>
            <a:ext cx="8572560" cy="1285884"/>
          </a:xfrm>
        </p:spPr>
        <p:txBody>
          <a:bodyPr/>
          <a:lstStyle/>
          <a:p>
            <a:r>
              <a:rPr lang="ru-RU" sz="2800" b="1" u="sng" dirty="0" smtClean="0"/>
              <a:t>Изотерма сорбции стронция-90 на просеянном и прокаленном кремнеземе (22 </a:t>
            </a:r>
            <a:r>
              <a:rPr lang="ru-RU" sz="2800" b="1" u="sng" baseline="30000" dirty="0" smtClean="0"/>
              <a:t>0</a:t>
            </a:r>
            <a:r>
              <a:rPr lang="ru-RU" sz="2800" b="1" u="sng" dirty="0" smtClean="0"/>
              <a:t>С, </a:t>
            </a:r>
            <a:r>
              <a:rPr lang="ru-RU" sz="2800" b="1" u="sng" dirty="0" err="1" smtClean="0"/>
              <a:t>рН</a:t>
            </a:r>
            <a:r>
              <a:rPr lang="ru-RU" sz="2800" b="1" u="sng" dirty="0" smtClean="0"/>
              <a:t> 2</a:t>
            </a:r>
            <a:r>
              <a:rPr lang="ru-RU" sz="2800" b="1" u="sng" dirty="0" smtClean="0">
                <a:sym typeface="Symbol" pitchFamily="18" charset="2"/>
              </a:rPr>
              <a:t></a:t>
            </a:r>
            <a:r>
              <a:rPr lang="ru-RU" sz="2800" b="1" u="sng" dirty="0" smtClean="0"/>
              <a:t>3)</a:t>
            </a:r>
            <a:endParaRPr lang="ru-RU" sz="2800" dirty="0"/>
          </a:p>
        </p:txBody>
      </p:sp>
      <p:pic>
        <p:nvPicPr>
          <p:cNvPr id="4" name="Рисунок 3" descr="lg Cp-lg Ct-S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500174"/>
            <a:ext cx="8643998" cy="5143536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15338" y="142852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10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800" b="1" u="sng" dirty="0" smtClean="0"/>
              <a:t>Изотерма сорбции иттрия-90 на просеянном и прокаленном кремнеземе (22 </a:t>
            </a:r>
            <a:r>
              <a:rPr lang="ru-RU" sz="2800" b="1" u="sng" baseline="30000" dirty="0" smtClean="0"/>
              <a:t>0</a:t>
            </a:r>
            <a:r>
              <a:rPr lang="ru-RU" sz="2800" b="1" u="sng" dirty="0" smtClean="0"/>
              <a:t>С, </a:t>
            </a:r>
            <a:r>
              <a:rPr lang="ru-RU" sz="2800" b="1" u="sng" dirty="0" err="1" smtClean="0"/>
              <a:t>рН</a:t>
            </a:r>
            <a:r>
              <a:rPr lang="ru-RU" sz="2800" b="1" u="sng" dirty="0" smtClean="0"/>
              <a:t> 2</a:t>
            </a:r>
            <a:r>
              <a:rPr lang="ru-RU" sz="2800" b="1" u="sng" dirty="0" smtClean="0">
                <a:sym typeface="Symbol" pitchFamily="18" charset="2"/>
              </a:rPr>
              <a:t></a:t>
            </a:r>
            <a:r>
              <a:rPr lang="ru-RU" sz="2800" b="1" u="sng" dirty="0" smtClean="0"/>
              <a:t>3)</a:t>
            </a:r>
            <a:endParaRPr lang="ru-RU" sz="2800" dirty="0"/>
          </a:p>
        </p:txBody>
      </p:sp>
      <p:pic>
        <p:nvPicPr>
          <p:cNvPr id="4" name="Рисунок 3" descr="lg Cp-lg Ct-Y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8643812" cy="5143536"/>
          </a:xfrm>
          <a:prstGeom prst="rect">
            <a:avLst/>
          </a:prstGeom>
        </p:spPr>
      </p:pic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215338" y="142852"/>
            <a:ext cx="71776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11</a:t>
            </a:r>
            <a:endParaRPr lang="ru-RU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350838"/>
            <a:ext cx="8286808" cy="1143000"/>
          </a:xfrm>
        </p:spPr>
        <p:txBody>
          <a:bodyPr/>
          <a:lstStyle/>
          <a:p>
            <a:r>
              <a:rPr lang="ru-RU" sz="2800" b="1" u="sng" dirty="0" err="1" smtClean="0"/>
              <a:t>ИК-спектры</a:t>
            </a:r>
            <a:r>
              <a:rPr lang="ru-RU" sz="2800" b="1" u="sng" dirty="0" smtClean="0"/>
              <a:t> исходного кремнезема и кремнезема после сорбции цезия-137 и стронция-90</a:t>
            </a:r>
            <a:endParaRPr lang="ru-RU" sz="2800" b="1" u="sng" dirty="0"/>
          </a:p>
        </p:txBody>
      </p:sp>
      <p:pic>
        <p:nvPicPr>
          <p:cNvPr id="7" name="Picture 6" descr="C:\Альфред\УрФУ\Аспирантура\ФХА\SiO2\C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929066"/>
            <a:ext cx="3750495" cy="2143140"/>
          </a:xfrm>
          <a:prstGeom prst="rect">
            <a:avLst/>
          </a:prstGeom>
          <a:noFill/>
        </p:spPr>
      </p:pic>
      <p:pic>
        <p:nvPicPr>
          <p:cNvPr id="8" name="Picture 7" descr="C:\Альфред\УрФУ\Аспирантура\ФХА\SiO2\S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929066"/>
            <a:ext cx="4083200" cy="2143140"/>
          </a:xfrm>
          <a:prstGeom prst="rect">
            <a:avLst/>
          </a:prstGeom>
          <a:noFill/>
        </p:spPr>
      </p:pic>
      <p:pic>
        <p:nvPicPr>
          <p:cNvPr id="9" name="Picture 8" descr="C:\Альфред\УрФУ\Аспирантура\ФХА\SiO2\Исходный SiO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1357298"/>
            <a:ext cx="3571900" cy="2194630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857224" y="3500438"/>
            <a:ext cx="26536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</a:rPr>
              <a:t>Исходный кремнезем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7488" y="6000768"/>
            <a:ext cx="32147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Кремнезем после сорбции</a:t>
            </a:r>
          </a:p>
          <a:p>
            <a:pPr algn="ctr"/>
            <a:r>
              <a:rPr lang="ru-RU" sz="2000" dirty="0" smtClean="0">
                <a:solidFill>
                  <a:schemeClr val="tx2"/>
                </a:solidFill>
              </a:rPr>
              <a:t>цезия-137 и стронция-90</a:t>
            </a:r>
            <a:endParaRPr lang="ru-RU" sz="2000" dirty="0">
              <a:solidFill>
                <a:schemeClr val="tx2"/>
              </a:solidFill>
            </a:endParaRPr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8286776" y="142852"/>
            <a:ext cx="74892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12</a:t>
            </a: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7"/>
          <p:cNvSpPr txBox="1">
            <a:spLocks/>
          </p:cNvSpPr>
          <p:nvPr/>
        </p:nvSpPr>
        <p:spPr>
          <a:xfrm>
            <a:off x="857224" y="714356"/>
            <a:ext cx="77724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5800" i="0" u="sng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Спасибо за внимание!</a:t>
            </a:r>
            <a:endParaRPr kumimoji="0" lang="ru-RU" sz="5800" i="0" u="sng" strike="noStrike" kern="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863584"/>
          </a:xfrm>
        </p:spPr>
        <p:txBody>
          <a:bodyPr/>
          <a:lstStyle/>
          <a:p>
            <a:r>
              <a:rPr lang="ru-RU" sz="3200" b="1" u="sng" dirty="0" smtClean="0"/>
              <a:t>Отвалы асбестообогатительного производства</a:t>
            </a:r>
            <a:endParaRPr lang="ru-RU" sz="3200" b="1" u="sng" dirty="0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01063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1</a:t>
            </a:r>
            <a:endParaRPr lang="ru-RU" dirty="0"/>
          </a:p>
        </p:txBody>
      </p:sp>
      <p:pic>
        <p:nvPicPr>
          <p:cNvPr id="7" name="Содержимое 6" descr="SAM_01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2002"/>
          <a:stretch>
            <a:fillRect/>
          </a:stretch>
        </p:blipFill>
        <p:spPr>
          <a:xfrm>
            <a:off x="500034" y="1214422"/>
            <a:ext cx="8119622" cy="5357850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Заголовок 1"/>
          <p:cNvSpPr>
            <a:spLocks noGrp="1"/>
          </p:cNvSpPr>
          <p:nvPr>
            <p:ph type="title"/>
          </p:nvPr>
        </p:nvSpPr>
        <p:spPr>
          <a:xfrm>
            <a:off x="642910" y="285728"/>
            <a:ext cx="7772400" cy="993796"/>
          </a:xfrm>
        </p:spPr>
        <p:txBody>
          <a:bodyPr/>
          <a:lstStyle/>
          <a:p>
            <a:r>
              <a:rPr lang="ru-RU" sz="3200" b="1" u="sng" dirty="0" smtClean="0"/>
              <a:t>Содержание компонентов в исходном серпентините, % масс.</a:t>
            </a:r>
            <a:endParaRPr lang="ru-RU" sz="3200" dirty="0" smtClean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85720" y="1285860"/>
          <a:ext cx="8643998" cy="529549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0132"/>
                <a:gridCol w="1571636"/>
                <a:gridCol w="1928826"/>
                <a:gridCol w="4143404"/>
              </a:tblGrid>
              <a:tr h="4312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№№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Компонент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Содержание, % масс.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2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Серпентинит</a:t>
                      </a: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Окисленные никелевые руды</a:t>
                      </a:r>
                    </a:p>
                  </a:txBody>
                  <a:tcPr anchor="ctr" horzOverflow="overflow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MgO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39,45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13,73–34,1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SiO</a:t>
                      </a:r>
                      <a:r>
                        <a:rPr kumimoji="0" lang="ru-RU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40,15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42,7–43,89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Fe</a:t>
                      </a:r>
                      <a:r>
                        <a:rPr kumimoji="0" lang="en-US" sz="2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400" b="1" u="none" strike="noStrike" cap="none" normalizeH="0" baseline="-25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4,27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14,8–31,32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Al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1,84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4,10–4,91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Cr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O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0,28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0,17–1,82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MnO</a:t>
                      </a: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0,26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0,01–0,47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NiO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0,23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2,39–2,44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CaO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0,95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0,22–0,34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>
                          <a:latin typeface="+mn-lt"/>
                        </a:rPr>
                        <a:t>9</a:t>
                      </a:r>
                      <a:endParaRPr lang="ru-RU" sz="2400" b="1" baseline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П.п.п.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12,57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0,92–1,71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145" name="Text Box 158"/>
          <p:cNvSpPr txBox="1">
            <a:spLocks noChangeArrowheads="1"/>
          </p:cNvSpPr>
          <p:nvPr/>
        </p:nvSpPr>
        <p:spPr bwMode="auto">
          <a:xfrm>
            <a:off x="8501063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2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755650" y="333375"/>
            <a:ext cx="7772400" cy="846138"/>
          </a:xfrm>
        </p:spPr>
        <p:txBody>
          <a:bodyPr/>
          <a:lstStyle/>
          <a:p>
            <a:pPr eaLnBrk="1" hangingPunct="1"/>
            <a:r>
              <a:rPr lang="ru-RU" sz="3600" b="1" u="sng" smtClean="0"/>
              <a:t>Применение получаемых продуктов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7188" y="1268413"/>
            <a:ext cx="8462962" cy="5113337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</a:pPr>
            <a:r>
              <a:rPr lang="ru-RU" sz="3000" b="1" u="sng" dirty="0" smtClean="0">
                <a:solidFill>
                  <a:schemeClr val="tx2"/>
                </a:solidFill>
              </a:rPr>
              <a:t>Кремнезем</a:t>
            </a:r>
            <a:r>
              <a:rPr lang="ru-RU" sz="3000" b="1" dirty="0" smtClean="0">
                <a:solidFill>
                  <a:schemeClr val="tx2"/>
                </a:solidFill>
              </a:rPr>
              <a:t>: </a:t>
            </a:r>
            <a:r>
              <a:rPr lang="ru-RU" sz="3000" dirty="0" smtClean="0">
                <a:solidFill>
                  <a:schemeClr val="tx2"/>
                </a:solidFill>
              </a:rPr>
              <a:t>наполнитель синтетических и полимерных материалов в шинной, резинотехнической, химической, легкой промышленности, адсорбент и т.д.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endParaRPr lang="ru-RU" sz="3000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en-US" sz="3000" b="1" u="sng" dirty="0" smtClean="0">
                <a:solidFill>
                  <a:schemeClr val="tx2"/>
                </a:solidFill>
              </a:rPr>
              <a:t>MgO</a:t>
            </a:r>
            <a:r>
              <a:rPr lang="ru-RU" sz="3000" b="1" dirty="0" smtClean="0">
                <a:solidFill>
                  <a:schemeClr val="tx2"/>
                </a:solidFill>
              </a:rPr>
              <a:t>: </a:t>
            </a:r>
            <a:r>
              <a:rPr lang="ru-RU" sz="3000" dirty="0" smtClean="0">
                <a:solidFill>
                  <a:schemeClr val="tx2"/>
                </a:solidFill>
              </a:rPr>
              <a:t>химическая промышленность, металлургия, производство трансформаторной стали, жаропрочных материалов и керамики, фармакология и т.д.;</a:t>
            </a:r>
          </a:p>
          <a:p>
            <a:pPr algn="just" eaLnBrk="1" hangingPunct="1">
              <a:lnSpc>
                <a:spcPct val="90000"/>
              </a:lnSpc>
            </a:pPr>
            <a:endParaRPr lang="ru-RU" sz="3000" b="1" dirty="0" smtClean="0">
              <a:solidFill>
                <a:schemeClr val="tx2"/>
              </a:solidFill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3000" b="1" u="sng" dirty="0" smtClean="0">
                <a:solidFill>
                  <a:schemeClr val="tx2"/>
                </a:solidFill>
              </a:rPr>
              <a:t>Смесь оксидов металлов</a:t>
            </a:r>
            <a:r>
              <a:rPr lang="ru-RU" sz="3000" b="1" dirty="0" smtClean="0">
                <a:solidFill>
                  <a:schemeClr val="tx2"/>
                </a:solidFill>
              </a:rPr>
              <a:t>: </a:t>
            </a:r>
            <a:r>
              <a:rPr lang="ru-RU" sz="3000" dirty="0" smtClean="0">
                <a:solidFill>
                  <a:schemeClr val="tx2"/>
                </a:solidFill>
              </a:rPr>
              <a:t>производство стали.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8532813" y="112713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3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285728"/>
            <a:ext cx="7772400" cy="720708"/>
          </a:xfrm>
        </p:spPr>
        <p:txBody>
          <a:bodyPr/>
          <a:lstStyle/>
          <a:p>
            <a:r>
              <a:rPr lang="ru-RU" sz="3200" b="1" u="sng" dirty="0" smtClean="0"/>
              <a:t>Применение никеля и его оксида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42910" y="1071546"/>
            <a:ext cx="7772400" cy="4114800"/>
          </a:xfrm>
        </p:spPr>
        <p:txBody>
          <a:bodyPr/>
          <a:lstStyle/>
          <a:p>
            <a:pPr algn="just">
              <a:lnSpc>
                <a:spcPct val="80000"/>
              </a:lnSpc>
            </a:pPr>
            <a:r>
              <a:rPr lang="ru-RU" b="1" u="sng" dirty="0" smtClean="0">
                <a:solidFill>
                  <a:schemeClr val="tx2"/>
                </a:solidFill>
              </a:rPr>
              <a:t>Оксид никеля используется:</a:t>
            </a:r>
            <a:endParaRPr lang="ru-RU" b="1" dirty="0" smtClean="0">
              <a:solidFill>
                <a:schemeClr val="tx2"/>
              </a:solidFill>
            </a:endParaRP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smtClean="0">
                <a:solidFill>
                  <a:schemeClr val="tx2"/>
                </a:solidFill>
              </a:rPr>
              <a:t>для производства металлического никеля;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–солей никеля;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–никельсодержащих катализаторов;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–ферритовых порошков;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–как пигмент для стекла, керамики, глазурей.</a:t>
            </a:r>
          </a:p>
          <a:p>
            <a:pPr algn="just">
              <a:lnSpc>
                <a:spcPct val="80000"/>
              </a:lnSpc>
            </a:pPr>
            <a:r>
              <a:rPr lang="ru-RU" b="1" u="sng" dirty="0" smtClean="0">
                <a:solidFill>
                  <a:schemeClr val="tx2"/>
                </a:solidFill>
              </a:rPr>
              <a:t>Никель в свою очередь используется: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b="1" dirty="0" smtClean="0">
                <a:solidFill>
                  <a:schemeClr val="tx2"/>
                </a:solidFill>
              </a:rPr>
              <a:t>–</a:t>
            </a:r>
            <a:r>
              <a:rPr lang="ru-RU" sz="2800" b="1" dirty="0" smtClean="0">
                <a:solidFill>
                  <a:schemeClr val="tx2"/>
                </a:solidFill>
              </a:rPr>
              <a:t>как конструкционный материал для </a:t>
            </a:r>
            <a:r>
              <a:rPr lang="ru-RU" sz="2800" b="1" dirty="0" err="1" smtClean="0">
                <a:solidFill>
                  <a:schemeClr val="tx2"/>
                </a:solidFill>
              </a:rPr>
              <a:t>коррозионностойкого</a:t>
            </a:r>
            <a:r>
              <a:rPr lang="ru-RU" sz="2800" b="1" dirty="0" smtClean="0">
                <a:solidFill>
                  <a:schemeClr val="tx2"/>
                </a:solidFill>
              </a:rPr>
              <a:t> оборудования, в т.ч. ядерных реакторов;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–для производства сверхтвердых, </a:t>
            </a:r>
            <a:r>
              <a:rPr lang="ru-RU" sz="2800" b="1" dirty="0" err="1" smtClean="0">
                <a:solidFill>
                  <a:schemeClr val="tx2"/>
                </a:solidFill>
              </a:rPr>
              <a:t>жаро</a:t>
            </a:r>
            <a:r>
              <a:rPr lang="ru-RU" sz="2800" b="1" dirty="0" smtClean="0">
                <a:solidFill>
                  <a:schemeClr val="tx2"/>
                </a:solidFill>
              </a:rPr>
              <a:t>- и </a:t>
            </a:r>
            <a:r>
              <a:rPr lang="ru-RU" sz="2800" b="1" dirty="0" err="1" smtClean="0">
                <a:solidFill>
                  <a:schemeClr val="tx2"/>
                </a:solidFill>
              </a:rPr>
              <a:t>коррозионностойких</a:t>
            </a:r>
            <a:r>
              <a:rPr lang="ru-RU" sz="2800" b="1" dirty="0" smtClean="0">
                <a:solidFill>
                  <a:schemeClr val="tx2"/>
                </a:solidFill>
              </a:rPr>
              <a:t> сплавов;</a:t>
            </a:r>
          </a:p>
          <a:p>
            <a:pPr algn="just">
              <a:lnSpc>
                <a:spcPct val="80000"/>
              </a:lnSpc>
              <a:buFontTx/>
              <a:buNone/>
            </a:pPr>
            <a:r>
              <a:rPr lang="ru-RU" sz="2800" b="1" dirty="0" smtClean="0">
                <a:solidFill>
                  <a:schemeClr val="tx2"/>
                </a:solidFill>
              </a:rPr>
              <a:t>–как катализатор</a:t>
            </a:r>
            <a:r>
              <a:rPr lang="ru-RU" b="1" dirty="0" smtClean="0">
                <a:solidFill>
                  <a:schemeClr val="tx2"/>
                </a:solidFill>
              </a:rPr>
              <a:t>.</a:t>
            </a:r>
          </a:p>
          <a:p>
            <a:endParaRPr lang="ru-RU" dirty="0"/>
          </a:p>
        </p:txBody>
      </p:sp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8532813" y="112713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/>
              <a:t>4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501063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5</a:t>
            </a:r>
            <a:endParaRPr lang="ru-RU" dirty="0"/>
          </a:p>
        </p:txBody>
      </p:sp>
      <p:sp>
        <p:nvSpPr>
          <p:cNvPr id="7172" name="Заголовок 5"/>
          <p:cNvSpPr>
            <a:spLocks noGrp="1"/>
          </p:cNvSpPr>
          <p:nvPr>
            <p:ph type="title"/>
          </p:nvPr>
        </p:nvSpPr>
        <p:spPr>
          <a:xfrm>
            <a:off x="685800" y="350838"/>
            <a:ext cx="7743825" cy="434975"/>
          </a:xfrm>
        </p:spPr>
        <p:txBody>
          <a:bodyPr/>
          <a:lstStyle/>
          <a:p>
            <a:r>
              <a:rPr lang="ru-RU" sz="3600" b="1" u="sng" dirty="0" smtClean="0"/>
              <a:t>Технологическая схема</a:t>
            </a:r>
          </a:p>
        </p:txBody>
      </p:sp>
      <p:pic>
        <p:nvPicPr>
          <p:cNvPr id="5" name="Рисунок 4" descr="MgNi-сырьё"/>
          <p:cNvPicPr/>
          <p:nvPr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lum bright="100000" contrast="100000"/>
          </a:blip>
          <a:srcRect/>
          <a:stretch>
            <a:fillRect/>
          </a:stretch>
        </p:blipFill>
        <p:spPr bwMode="auto">
          <a:xfrm>
            <a:off x="500034" y="785794"/>
            <a:ext cx="8143932" cy="578647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8572560" cy="863584"/>
          </a:xfrm>
        </p:spPr>
        <p:txBody>
          <a:bodyPr/>
          <a:lstStyle/>
          <a:p>
            <a:r>
              <a:rPr lang="ru-RU" sz="36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Химический состав продуктов переработки серпентинита (% масс.)</a:t>
            </a:r>
            <a:endParaRPr lang="ru-RU" sz="36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85720" y="1285860"/>
          <a:ext cx="8643998" cy="539354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000132"/>
                <a:gridCol w="1571636"/>
                <a:gridCol w="1785950"/>
                <a:gridCol w="2286016"/>
                <a:gridCol w="2000264"/>
              </a:tblGrid>
              <a:tr h="4312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№№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Компонент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Содержание, % масс.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Оксид магния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Кремнезем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 smtClean="0"/>
                        <a:t>(</a:t>
                      </a:r>
                      <a:r>
                        <a:rPr lang="en-US" sz="2000" b="1" dirty="0" smtClean="0"/>
                        <a:t>S</a:t>
                      </a:r>
                      <a:r>
                        <a:rPr lang="ru-RU" sz="2000" b="1" baseline="-25000" dirty="0" smtClean="0"/>
                        <a:t>уд</a:t>
                      </a:r>
                      <a:r>
                        <a:rPr lang="ru-RU" sz="2000" b="1" dirty="0" smtClean="0"/>
                        <a:t>=138–148 м</a:t>
                      </a:r>
                      <a:r>
                        <a:rPr lang="ru-RU" sz="2000" b="1" baseline="30000" dirty="0" smtClean="0"/>
                        <a:t>2</a:t>
                      </a:r>
                      <a:r>
                        <a:rPr lang="ru-RU" sz="2000" b="1" dirty="0" smtClean="0"/>
                        <a:t>/г)</a:t>
                      </a:r>
                      <a:endParaRPr lang="ru-RU" sz="2000" b="1" dirty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Магнитная фракция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MgO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99,461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/>
                        <a:t>0,51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/>
                        <a:t>2,08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SiO</a:t>
                      </a:r>
                      <a:r>
                        <a:rPr kumimoji="0" lang="ru-RU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0,183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/>
                        <a:t>89,92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/>
                        <a:t>29,40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Fe</a:t>
                      </a:r>
                      <a:r>
                        <a:rPr kumimoji="0" lang="en-US" sz="24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400" b="1" u="none" strike="noStrike" cap="none" normalizeH="0" baseline="-25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endParaRPr kumimoji="0" lang="ru-RU" sz="2400" b="1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–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0,36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61,1</a:t>
                      </a:r>
                      <a:r>
                        <a:rPr lang="ru-RU" sz="2400" b="1" dirty="0" smtClean="0"/>
                        <a:t>0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Al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–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0,32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0,59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Cr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O</a:t>
                      </a:r>
                      <a:r>
                        <a:rPr kumimoji="0" lang="en-US" sz="2400" b="1" u="none" strike="noStrike" cap="none" normalizeH="0" baseline="-30000" dirty="0" smtClean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–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–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1,67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MnO</a:t>
                      </a:r>
                      <a:r>
                        <a:rPr kumimoji="0" lang="ru-RU" sz="2400" b="1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endParaRPr kumimoji="0" lang="ru-RU" sz="24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/>
                        <a:t>–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–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0,28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NiO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–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–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/>
                        <a:t>0,47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anchor="ctr" horzOverflow="overflow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en-US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CaO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2"/>
                          </a:solidFill>
                          <a:effectLst/>
                          <a:latin typeface="+mn-lt"/>
                        </a:rPr>
                        <a:t>0,356</a:t>
                      </a: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0,18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0,29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 anchor="ctr" horzOverflow="overflow"/>
                </a:tc>
              </a:tr>
              <a:tr h="603692">
                <a:tc>
                  <a:txBody>
                    <a:bodyPr/>
                    <a:lstStyle/>
                    <a:p>
                      <a:pPr algn="ctr"/>
                      <a:r>
                        <a:rPr lang="ru-RU" sz="2400" b="1" baseline="0" dirty="0" smtClean="0"/>
                        <a:t>9</a:t>
                      </a:r>
                      <a:endParaRPr lang="ru-RU" sz="2400" b="1" baseline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/>
                        <a:t>П.п.п.</a:t>
                      </a:r>
                      <a:endParaRPr lang="ru-RU" sz="2400" b="1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–</a:t>
                      </a:r>
                      <a:endParaRPr lang="ru-RU" sz="2400" b="1" dirty="0" smtClean="0">
                        <a:solidFill>
                          <a:schemeClr val="bg2"/>
                        </a:solidFill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>
                          <a:solidFill>
                            <a:schemeClr val="bg2"/>
                          </a:solidFill>
                          <a:latin typeface="+mn-lt"/>
                          <a:ea typeface="Calibri"/>
                          <a:cs typeface="Times New Roman"/>
                        </a:rPr>
                        <a:t>8,71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 smtClean="0">
                          <a:latin typeface="+mn-lt"/>
                        </a:rPr>
                        <a:t>4,12</a:t>
                      </a:r>
                      <a:endParaRPr lang="ru-RU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01063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6</a:t>
            </a:r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44" y="285728"/>
            <a:ext cx="8572560" cy="785818"/>
          </a:xfrm>
        </p:spPr>
        <p:txBody>
          <a:bodyPr/>
          <a:lstStyle/>
          <a:p>
            <a:r>
              <a:rPr lang="ru-RU" sz="3200" b="1" u="sng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Химический состав продуктов переработки окисленных никелевых руд (% масс.)</a:t>
            </a:r>
            <a:endParaRPr lang="ru-RU" sz="3200" u="sng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ph type="tbl" idx="1"/>
          </p:nvPr>
        </p:nvGraphicFramePr>
        <p:xfrm>
          <a:off x="285720" y="1285860"/>
          <a:ext cx="8643998" cy="5302101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14380"/>
                <a:gridCol w="2071702"/>
                <a:gridCol w="2357454"/>
                <a:gridCol w="1785950"/>
                <a:gridCol w="1714512"/>
              </a:tblGrid>
              <a:tr h="431209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№№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Компонент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0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j-lt"/>
                        </a:rPr>
                        <a:t>Содержание, % масс.</a:t>
                      </a:r>
                      <a:endParaRPr kumimoji="0" 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j-lt"/>
                      </a:endParaRPr>
                    </a:p>
                  </a:txBody>
                  <a:tcPr anchor="ctr" horzOverflow="overflow"/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Times New Roman" pitchFamily="18" charset="0"/>
                      </a:endParaRPr>
                    </a:p>
                  </a:txBody>
                  <a:tcPr anchor="ctr" horzOverflow="overflow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0298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Железосодержащий концентрат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Кремнезем</a:t>
                      </a:r>
                    </a:p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(</a:t>
                      </a:r>
                      <a:r>
                        <a:rPr lang="en-US" sz="2000" b="1" dirty="0">
                          <a:latin typeface="+mn-lt"/>
                          <a:ea typeface="Calibri"/>
                          <a:cs typeface="Times New Roman"/>
                        </a:rPr>
                        <a:t>S</a:t>
                      </a:r>
                      <a:r>
                        <a:rPr lang="ru-RU" sz="2000" b="1" baseline="-25000" dirty="0">
                          <a:latin typeface="+mn-lt"/>
                          <a:ea typeface="Calibri"/>
                          <a:cs typeface="Times New Roman"/>
                        </a:rPr>
                        <a:t>уд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=195 м</a:t>
                      </a:r>
                      <a:r>
                        <a:rPr lang="ru-RU" sz="2000" b="1" baseline="30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/г)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000" b="1" dirty="0">
                          <a:latin typeface="+mn-lt"/>
                          <a:ea typeface="Calibri"/>
                          <a:cs typeface="Times New Roman"/>
                        </a:rPr>
                        <a:t>Никелевый концентрат</a:t>
                      </a: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1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MgO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1,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68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5,074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26,828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2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SiO</a:t>
                      </a:r>
                      <a:r>
                        <a:rPr lang="en-US" sz="2400" b="1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endParaRPr lang="ru-RU" sz="2400" b="1" baseline="-25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85,281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3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NiO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0,135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34,061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4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FeO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85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,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880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5,715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0,373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5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CaO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–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0,293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0,24</a:t>
                      </a: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6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Cr</a:t>
                      </a:r>
                      <a:r>
                        <a:rPr lang="en-US" sz="2400" b="1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400" b="1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baseline="-25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4,769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0,285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0,161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7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MnO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0,315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0,366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>
                          <a:latin typeface="+mn-lt"/>
                          <a:ea typeface="Calibri"/>
                          <a:cs typeface="Times New Roman"/>
                        </a:rPr>
                        <a:t>1,302</a:t>
                      </a:r>
                      <a:endParaRPr lang="ru-RU" sz="2400" b="1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</a:tr>
              <a:tr h="4560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115000"/>
                        <a:buFontTx/>
                        <a:buNone/>
                        <a:tabLst/>
                      </a:pPr>
                      <a:r>
                        <a:rPr kumimoji="0" lang="ru-RU" sz="2400" b="1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+mn-lt"/>
                        </a:rPr>
                        <a:t>8</a:t>
                      </a:r>
                      <a:endParaRPr kumimoji="0" lang="ru-R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2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Al</a:t>
                      </a:r>
                      <a:r>
                        <a:rPr lang="en-US" sz="2400" b="1" baseline="-25000" dirty="0">
                          <a:latin typeface="+mn-lt"/>
                          <a:ea typeface="Calibri"/>
                          <a:cs typeface="Times New Roman"/>
                        </a:rPr>
                        <a:t>2</a:t>
                      </a: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O</a:t>
                      </a:r>
                      <a:r>
                        <a:rPr lang="en-US" sz="2400" b="1" baseline="-25000" dirty="0">
                          <a:latin typeface="+mn-lt"/>
                          <a:ea typeface="Calibri"/>
                          <a:cs typeface="Times New Roman"/>
                        </a:rPr>
                        <a:t>3</a:t>
                      </a:r>
                      <a:endParaRPr lang="ru-RU" sz="2400" b="1" baseline="-250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4,098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1,832</a:t>
                      </a:r>
                      <a:endParaRPr lang="ru-RU" sz="2400" b="1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>
                          <a:latin typeface="+mn-lt"/>
                          <a:ea typeface="Calibri"/>
                          <a:cs typeface="Times New Roman"/>
                        </a:rPr>
                        <a:t>36,61</a:t>
                      </a: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</a:p>
                  </a:txBody>
                  <a:tcPr marL="0" marR="0" marT="0" marB="0" anchor="ctr"/>
                </a:tc>
              </a:tr>
              <a:tr h="603692"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</a:pPr>
                      <a:r>
                        <a:rPr lang="ru-RU" sz="2400" b="1" baseline="0" dirty="0" smtClean="0">
                          <a:latin typeface="+mn-lt"/>
                        </a:rPr>
                        <a:t>9</a:t>
                      </a:r>
                      <a:endParaRPr lang="ru-RU" sz="2400" b="1" baseline="0" dirty="0">
                        <a:solidFill>
                          <a:schemeClr val="bg2"/>
                        </a:solidFill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300" b="1" dirty="0">
                          <a:latin typeface="+mn-lt"/>
                          <a:ea typeface="Calibri"/>
                          <a:cs typeface="Times New Roman"/>
                        </a:rPr>
                        <a:t>Прочее и п.п.п.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latin typeface="+mn-lt"/>
                          <a:ea typeface="Calibri"/>
                          <a:cs typeface="Times New Roman"/>
                        </a:rPr>
                        <a:t>3,770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1,019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latin typeface="+mn-lt"/>
                          <a:ea typeface="Calibri"/>
                          <a:cs typeface="Times New Roman"/>
                        </a:rPr>
                        <a:t>0,425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8501063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7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772400" cy="1143000"/>
          </a:xfrm>
        </p:spPr>
        <p:txBody>
          <a:bodyPr/>
          <a:lstStyle/>
          <a:p>
            <a:pPr eaLnBrk="1" hangingPunct="1"/>
            <a:r>
              <a:rPr lang="ru-RU" sz="3600" b="1" u="sng" dirty="0" smtClean="0"/>
              <a:t>Преимущества предлагаемой технологии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2938" y="1714500"/>
            <a:ext cx="7861300" cy="4738688"/>
          </a:xfrm>
        </p:spPr>
        <p:txBody>
          <a:bodyPr/>
          <a:lstStyle/>
          <a:p>
            <a:pPr algn="just" eaLnBrk="1" hangingPunct="1"/>
            <a:r>
              <a:rPr lang="ru-RU" smtClean="0">
                <a:latin typeface="Arial" charset="0"/>
                <a:cs typeface="Times New Roman" pitchFamily="18" charset="0"/>
              </a:rPr>
              <a:t> </a:t>
            </a:r>
            <a:r>
              <a:rPr lang="ru-RU" smtClean="0">
                <a:solidFill>
                  <a:schemeClr val="tx2"/>
                </a:solidFill>
                <a:cs typeface="Times New Roman" pitchFamily="18" charset="0"/>
              </a:rPr>
              <a:t>замкнутость технологического цикла;</a:t>
            </a:r>
          </a:p>
          <a:p>
            <a:pPr algn="just" eaLnBrk="1" hangingPunct="1"/>
            <a:r>
              <a:rPr lang="ru-RU" smtClean="0">
                <a:solidFill>
                  <a:schemeClr val="tx2"/>
                </a:solidFill>
                <a:cs typeface="Times New Roman" pitchFamily="18" charset="0"/>
              </a:rPr>
              <a:t> комплексность переработки сырья;</a:t>
            </a:r>
          </a:p>
          <a:p>
            <a:pPr algn="just" eaLnBrk="1" hangingPunct="1"/>
            <a:r>
              <a:rPr lang="ru-RU" smtClean="0">
                <a:solidFill>
                  <a:schemeClr val="tx2"/>
                </a:solidFill>
                <a:cs typeface="Times New Roman" pitchFamily="18" charset="0"/>
              </a:rPr>
              <a:t> азотная кислота менее агрессивна, по сравнению с соляной;</a:t>
            </a:r>
          </a:p>
          <a:p>
            <a:pPr algn="just" eaLnBrk="1" hangingPunct="1"/>
            <a:r>
              <a:rPr lang="ru-RU" smtClean="0">
                <a:solidFill>
                  <a:schemeClr val="tx2"/>
                </a:solidFill>
                <a:cs typeface="Times New Roman" pitchFamily="18" charset="0"/>
              </a:rPr>
              <a:t>невысокая температура разложения нитрата магния;</a:t>
            </a:r>
          </a:p>
          <a:p>
            <a:pPr algn="just" eaLnBrk="1" hangingPunct="1"/>
            <a:r>
              <a:rPr lang="ru-RU" smtClean="0">
                <a:solidFill>
                  <a:schemeClr val="tx2"/>
                </a:solidFill>
                <a:cs typeface="Times New Roman" pitchFamily="18" charset="0"/>
              </a:rPr>
              <a:t> возможность использования широкого спектра сырья с различным составом по оксидам металлов и кремнезема.</a:t>
            </a:r>
          </a:p>
          <a:p>
            <a:pPr algn="just" eaLnBrk="1" hangingPunct="1"/>
            <a:endParaRPr lang="ru-RU" smtClean="0">
              <a:solidFill>
                <a:schemeClr val="tx2"/>
              </a:solidFill>
            </a:endParaRPr>
          </a:p>
        </p:txBody>
      </p:sp>
      <p:sp>
        <p:nvSpPr>
          <p:cNvPr id="8196" name="Text Box 5"/>
          <p:cNvSpPr txBox="1">
            <a:spLocks noChangeArrowheads="1"/>
          </p:cNvSpPr>
          <p:nvPr/>
        </p:nvSpPr>
        <p:spPr bwMode="auto">
          <a:xfrm>
            <a:off x="8429625" y="142875"/>
            <a:ext cx="46679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dirty="0" smtClean="0"/>
              <a:t>8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Змеевик">
  <a:themeElements>
    <a:clrScheme name="Змеевик 1">
      <a:dk1>
        <a:srgbClr val="000000"/>
      </a:dk1>
      <a:lt1>
        <a:srgbClr val="EAEAEA"/>
      </a:lt1>
      <a:dk2>
        <a:srgbClr val="006600"/>
      </a:dk2>
      <a:lt2>
        <a:srgbClr val="FFCC66"/>
      </a:lt2>
      <a:accent1>
        <a:srgbClr val="3366FF"/>
      </a:accent1>
      <a:accent2>
        <a:srgbClr val="60371C"/>
      </a:accent2>
      <a:accent3>
        <a:srgbClr val="AAB8AA"/>
      </a:accent3>
      <a:accent4>
        <a:srgbClr val="C8C8C8"/>
      </a:accent4>
      <a:accent5>
        <a:srgbClr val="ADB8FF"/>
      </a:accent5>
      <a:accent6>
        <a:srgbClr val="563118"/>
      </a:accent6>
      <a:hlink>
        <a:srgbClr val="FF0033"/>
      </a:hlink>
      <a:folHlink>
        <a:srgbClr val="CC9967"/>
      </a:folHlink>
    </a:clrScheme>
    <a:fontScheme name="Змеевик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1" i="0" u="none" strike="noStrike" cap="none" normalizeH="0" baseline="0" smtClean="0">
            <a:ln>
              <a:noFill/>
            </a:ln>
            <a:solidFill>
              <a:srgbClr val="00FF00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Змеевик 1">
        <a:dk1>
          <a:srgbClr val="000000"/>
        </a:dk1>
        <a:lt1>
          <a:srgbClr val="EAEAEA"/>
        </a:lt1>
        <a:dk2>
          <a:srgbClr val="006600"/>
        </a:dk2>
        <a:lt2>
          <a:srgbClr val="FFCC66"/>
        </a:lt2>
        <a:accent1>
          <a:srgbClr val="3366FF"/>
        </a:accent1>
        <a:accent2>
          <a:srgbClr val="60371C"/>
        </a:accent2>
        <a:accent3>
          <a:srgbClr val="AAB8AA"/>
        </a:accent3>
        <a:accent4>
          <a:srgbClr val="C8C8C8"/>
        </a:accent4>
        <a:accent5>
          <a:srgbClr val="ADB8FF"/>
        </a:accent5>
        <a:accent6>
          <a:srgbClr val="563118"/>
        </a:accent6>
        <a:hlink>
          <a:srgbClr val="FF0033"/>
        </a:hlink>
        <a:folHlink>
          <a:srgbClr val="CC996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меевик 2">
        <a:dk1>
          <a:srgbClr val="000000"/>
        </a:dk1>
        <a:lt1>
          <a:srgbClr val="EAEAEA"/>
        </a:lt1>
        <a:dk2>
          <a:srgbClr val="FFCC99"/>
        </a:dk2>
        <a:lt2>
          <a:srgbClr val="FFCC66"/>
        </a:lt2>
        <a:accent1>
          <a:srgbClr val="FF9933"/>
        </a:accent1>
        <a:accent2>
          <a:srgbClr val="996600"/>
        </a:accent2>
        <a:accent3>
          <a:srgbClr val="FFE2CA"/>
        </a:accent3>
        <a:accent4>
          <a:srgbClr val="C8C8C8"/>
        </a:accent4>
        <a:accent5>
          <a:srgbClr val="FFCAAD"/>
        </a:accent5>
        <a:accent6>
          <a:srgbClr val="8A5C00"/>
        </a:accent6>
        <a:hlink>
          <a:srgbClr val="FF5050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Змеевик 3">
        <a:dk1>
          <a:srgbClr val="000000"/>
        </a:dk1>
        <a:lt1>
          <a:srgbClr val="FFFFFF"/>
        </a:lt1>
        <a:dk2>
          <a:srgbClr val="EAEAEA"/>
        </a:dk2>
        <a:lt2>
          <a:srgbClr val="FFFFFF"/>
        </a:lt2>
        <a:accent1>
          <a:srgbClr val="CBCBCB"/>
        </a:accent1>
        <a:accent2>
          <a:srgbClr val="333333"/>
        </a:accent2>
        <a:accent3>
          <a:srgbClr val="F3F3F3"/>
        </a:accent3>
        <a:accent4>
          <a:srgbClr val="DADADA"/>
        </a:accent4>
        <a:accent5>
          <a:srgbClr val="E2E2E2"/>
        </a:accent5>
        <a:accent6>
          <a:srgbClr val="2D2D2D"/>
        </a:accent6>
        <a:hlink>
          <a:srgbClr val="C0C0C0"/>
        </a:hlink>
        <a:folHlink>
          <a:srgbClr val="EAEAEA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Designs\Змеевик.pot</Template>
  <TotalTime>895</TotalTime>
  <Words>513</Words>
  <Application>Microsoft Office PowerPoint</Application>
  <PresentationFormat>Экран (4:3)</PresentationFormat>
  <Paragraphs>201</Paragraphs>
  <Slides>14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Змеевик</vt:lpstr>
      <vt:lpstr>Комплексная азотнокислотная переработка отходов асбестообогатительного производства и некоторых других магнийсиликатных пород</vt:lpstr>
      <vt:lpstr>Отвалы асбестообогатительного производства</vt:lpstr>
      <vt:lpstr>Содержание компонентов в исходном серпентините, % масс.</vt:lpstr>
      <vt:lpstr>Применение получаемых продуктов</vt:lpstr>
      <vt:lpstr>Применение никеля и его оксида</vt:lpstr>
      <vt:lpstr>Технологическая схема</vt:lpstr>
      <vt:lpstr>Химический состав продуктов переработки серпентинита (% масс.)</vt:lpstr>
      <vt:lpstr>Химический состав продуктов переработки окисленных никелевых руд (% масс.)</vt:lpstr>
      <vt:lpstr>Преимущества предлагаемой технологии</vt:lpstr>
      <vt:lpstr>Изотерма сорбции цезия-137 на просеянном и прокаленном кремнеземе (22 0С, рН 23)</vt:lpstr>
      <vt:lpstr>Изотерма сорбции стронция-90 на просеянном и прокаленном кремнеземе (22 0С, рН 23)</vt:lpstr>
      <vt:lpstr>Изотерма сорбции иттрия-90 на просеянном и прокаленном кремнеземе (22 0С, рН 23)</vt:lpstr>
      <vt:lpstr>ИК-спектры исходного кремнезема и кремнезема после сорбции цезия-137 и стронция-90</vt:lpstr>
      <vt:lpstr>Слайд 14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высокодисперсного кремнезема азотнокислотной переработкой серпентинита</dc:title>
  <dc:creator>АГА</dc:creator>
  <cp:lastModifiedBy>Admin</cp:lastModifiedBy>
  <cp:revision>93</cp:revision>
  <cp:lastPrinted>1601-01-01T00:00:00Z</cp:lastPrinted>
  <dcterms:created xsi:type="dcterms:W3CDTF">2009-03-17T19:27:18Z</dcterms:created>
  <dcterms:modified xsi:type="dcterms:W3CDTF">2012-01-26T07:28:42Z</dcterms:modified>
</cp:coreProperties>
</file>