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0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90" d="100"/>
          <a:sy n="90" d="100"/>
        </p:scale>
        <p:origin x="-81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C0A8C6-5129-43AB-82EF-9CE82B07FEC8}" type="datetimeFigureOut">
              <a:rPr lang="uk-UA" smtClean="0"/>
              <a:pPr/>
              <a:t>14.02.2012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3BFFD2-926F-4584-A93D-0C7C9132E9E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91822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etaPro-Normal" pitchFamily="50" charset="0"/>
                <a:cs typeface="Times New Roman" pitchFamily="18" charset="0"/>
              </a:rPr>
              <a:t>ООО «</a:t>
            </a:r>
            <a:r>
              <a:rPr lang="ru-RU" sz="3600" dirty="0" err="1" smtClean="0">
                <a:latin typeface="MetaPro-Normal" pitchFamily="50" charset="0"/>
                <a:cs typeface="Times New Roman" pitchFamily="18" charset="0"/>
              </a:rPr>
              <a:t>Прессмет</a:t>
            </a:r>
            <a:r>
              <a:rPr lang="ru-RU" sz="3600" dirty="0" smtClean="0">
                <a:latin typeface="MetaPro-Normal" pitchFamily="50" charset="0"/>
                <a:cs typeface="Times New Roman" pitchFamily="18" charset="0"/>
              </a:rPr>
              <a:t> ЛТД»</a:t>
            </a:r>
            <a:r>
              <a:rPr lang="ru-RU" sz="3600" dirty="0" smtClean="0">
                <a:latin typeface="MetaPro-Black" pitchFamily="50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MetaPro-Black" pitchFamily="50" charset="0"/>
                <a:cs typeface="Times New Roman" pitchFamily="18" charset="0"/>
              </a:rPr>
            </a:br>
            <a:r>
              <a:rPr lang="ru-RU" sz="3800" dirty="0" smtClean="0">
                <a:latin typeface="MetaPro-Black" pitchFamily="50" charset="0"/>
                <a:cs typeface="Times New Roman" pitchFamily="18" charset="0"/>
              </a:rPr>
              <a:t>оборудование для переработки металлолома </a:t>
            </a:r>
            <a:endParaRPr lang="uk-UA" sz="3800" dirty="0">
              <a:latin typeface="MetaPro-Black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ООО «</a:t>
            </a:r>
            <a:r>
              <a:rPr lang="ru-RU" sz="1400" b="1" dirty="0" err="1" smtClean="0">
                <a:latin typeface="Myriad Pro" pitchFamily="34" charset="0"/>
                <a:cs typeface="Times New Roman" pitchFamily="18" charset="0"/>
              </a:rPr>
              <a:t>Прессмет</a:t>
            </a: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 ЛТД»</a:t>
            </a:r>
          </a:p>
          <a:p>
            <a:pPr lvl="0" algn="ctr">
              <a:spcBef>
                <a:spcPct val="0"/>
              </a:spcBef>
            </a:pP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Киев, Тел. факс +38 044 4085999</a:t>
            </a:r>
            <a:endParaRPr lang="en-US" sz="1400" b="1" dirty="0" smtClean="0">
              <a:latin typeface="Myriad Pro" pitchFamily="34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1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/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</a:b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834564"/>
            <a:ext cx="8358246" cy="2880320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ru-RU" sz="1200" b="1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Итальянская компания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Officine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Minelli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основана четырьмя братьями в 1956 году. Во время экономического и промышленного роста они начали заниматься металлоконструкциями для строительной отрасли. Занимаясь также конструированием и производством различных машин и оборудования для сельского хозяйства, возникла идея изготовить погрузчик. Эта идея очень скоро была реализована в виде первого перегружателя для металлолома и стала краеугольным камнем в развития компании.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Узкая специализация компании на протяжении многих лет, а также постоянное совершенствование технологий производства, ориентация на качественные, проверенные комплектующие дали превосходный результат: широкую линейку надежных и неприхотливых перегружателей от 16 до 44 тонн.</a:t>
            </a:r>
          </a:p>
          <a:p>
            <a:pPr algn="just" fontAlgn="base"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	</a:t>
            </a:r>
            <a:endParaRPr lang="ru-RU" sz="1200" dirty="0" smtClean="0">
              <a:latin typeface="Myriad Pro" pitchFamily="34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buNone/>
            </a:pPr>
            <a:r>
              <a:rPr lang="ru-RU" sz="1200" b="1" dirty="0" smtClean="0">
                <a:latin typeface="Myriad Pro" pitchFamily="34" charset="0"/>
                <a:cs typeface="Times New Roman" pitchFamily="18" charset="0"/>
              </a:rPr>
              <a:t>	</a:t>
            </a:r>
            <a:endParaRPr lang="uk-UA" sz="1200" dirty="0">
              <a:latin typeface="Myriad Pro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07704" y="1279590"/>
            <a:ext cx="5450378" cy="792088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latin typeface="Myriad Pro" pitchFamily="34" charset="0"/>
                <a:cs typeface="Times New Roman" pitchFamily="18" charset="0"/>
              </a:rPr>
              <a:t>MINELLI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3933056"/>
            <a:ext cx="8686800" cy="252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http://www.pressmet.net/wp-content/uploads/mt-thumbs/17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72200" y="3933056"/>
            <a:ext cx="2400267" cy="1800200"/>
          </a:xfrm>
          <a:prstGeom prst="rect">
            <a:avLst/>
          </a:prstGeom>
          <a:noFill/>
        </p:spPr>
      </p:pic>
      <p:pic>
        <p:nvPicPr>
          <p:cNvPr id="19462" name="Picture 6" descr="http://www.pressmet.net/wp-content/uploads/mt-thumbs/20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2400267" cy="1800200"/>
          </a:xfrm>
          <a:prstGeom prst="rect">
            <a:avLst/>
          </a:prstGeom>
          <a:noFill/>
        </p:spPr>
      </p:pic>
      <p:pic>
        <p:nvPicPr>
          <p:cNvPr id="19464" name="Picture 8" descr="http://www.pressmet.net/wp-content/uploads/mt-thumbs/logo-75_W140xH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32" y="1357301"/>
            <a:ext cx="1333500" cy="5715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1561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www.pressmet.net/wp-content/uploads/mt-thumbs/206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933056"/>
            <a:ext cx="2400267" cy="1800200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43608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 </a:t>
            </a:r>
            <a:r>
              <a:rPr lang="en-US" sz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MINELLI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857364"/>
            <a:ext cx="8429684" cy="3888432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Итальянская компания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F.lli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GERVASI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S.p.A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. является сегодня одним из наиболее крупных европейских производителей промышленных транспортных средств. Благодаря расширению своего бизнеса в Европе, Африке и на Ближнем Востоке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Gervasi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значительно выросла, и в настоящее время представляет собой группу узкоспециализированных компаний.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F.lli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GERVASI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S.p.A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. имеет уже более чем 35-летний опыт разработки и производства промышленных транспортных средств. За это время компания достигла очень высокого уровня производства и сегодня по праву считается производителем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ломовозов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№1.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В настоящее время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ломовозы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GERVASI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постоянно усовершенствуются благодаря контролю производства и постоянным исследованиям.</a:t>
            </a:r>
          </a:p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buNone/>
            </a:pPr>
            <a:r>
              <a:rPr lang="ru-RU" sz="1200" b="1" dirty="0" smtClean="0">
                <a:latin typeface="Myriad Pro" pitchFamily="34" charset="0"/>
                <a:cs typeface="Times New Roman" pitchFamily="18" charset="0"/>
              </a:rPr>
              <a:t>	</a:t>
            </a:r>
            <a:endParaRPr lang="uk-UA" sz="1200" dirty="0">
              <a:latin typeface="Myriad Pro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1279590"/>
            <a:ext cx="5953294" cy="792088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latin typeface="Myriad Pro" pitchFamily="34" charset="0"/>
                <a:cs typeface="Times New Roman" pitchFamily="18" charset="0"/>
              </a:rPr>
              <a:t>GERVASI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3933056"/>
            <a:ext cx="8686800" cy="252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6" name="Picture 8" descr="http://www.pressmet.net/wp-content/uploads/mt-thumbs/logo-15_W140xH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301"/>
            <a:ext cx="1333500" cy="5715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http://www.pressmet.net/wp-content/uploads/mt-thumbs/23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122341" cy="1512168"/>
          </a:xfrm>
          <a:prstGeom prst="rect">
            <a:avLst/>
          </a:prstGeom>
          <a:noFill/>
        </p:spPr>
      </p:pic>
      <p:pic>
        <p:nvPicPr>
          <p:cNvPr id="3080" name="Picture 8" descr="http://www.pressmet.net/wp-content/uploads/mt-thumbs/232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112235" cy="1584176"/>
          </a:xfrm>
          <a:prstGeom prst="rect">
            <a:avLst/>
          </a:prstGeom>
          <a:noFill/>
        </p:spPr>
      </p:pic>
      <p:pic>
        <p:nvPicPr>
          <p:cNvPr id="3082" name="Picture 10" descr="http://www.pressmet.net/wp-content/uploads/mt-thumbs/235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875" y="4293096"/>
            <a:ext cx="2112234" cy="158417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403648" y="5949280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GERVASI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pressmet.net/wp-content/uploads/mt-thumbs/70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572008"/>
            <a:ext cx="1714512" cy="1714512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467544" y="2996952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052736"/>
            <a:ext cx="7293496" cy="42292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2143116"/>
            <a:ext cx="8358246" cy="928694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Kunshan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Lightever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Electronic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scale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Co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.,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Ltd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— один из крупнейших китайских производителей весового оборудования. Широкая номенклатура выпускаемых товаров, высокое качество и доступные цены — отличительные характеристики этой компании.</a:t>
            </a:r>
            <a:endParaRPr lang="en-US" sz="1400" dirty="0" smtClean="0">
              <a:latin typeface="Myriad Pro" pitchFamily="34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en-US" sz="1400" dirty="0" smtClean="0">
              <a:latin typeface="Myriad Pro" pitchFamily="34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en-US" sz="1400" dirty="0" smtClean="0">
              <a:latin typeface="Myriad Pro" pitchFamily="34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uk-UA" sz="14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071670" y="1279590"/>
            <a:ext cx="6000792" cy="792088"/>
          </a:xfrm>
        </p:spPr>
        <p:txBody>
          <a:bodyPr>
            <a:normAutofit/>
          </a:bodyPr>
          <a:lstStyle/>
          <a:p>
            <a:pPr algn="ctr"/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Kunshan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Lightever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Electronic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scale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Co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., </a:t>
            </a:r>
            <a:r>
              <a:rPr lang="ru-RU" sz="2100" dirty="0" err="1" smtClean="0">
                <a:latin typeface="Myriad Pro" pitchFamily="34" charset="0"/>
                <a:cs typeface="Times New Roman" pitchFamily="18" charset="0"/>
              </a:rPr>
              <a:t>Ltd</a:t>
            </a:r>
            <a:r>
              <a:rPr lang="ru-RU" sz="2100" dirty="0" smtClean="0">
                <a:latin typeface="Myriad Pro" pitchFamily="34" charset="0"/>
                <a:cs typeface="Times New Roman" pitchFamily="18" charset="0"/>
              </a:rPr>
              <a:t> </a:t>
            </a:r>
            <a:endParaRPr lang="uk-UA" sz="21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3933056"/>
            <a:ext cx="8686800" cy="252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pressmet.net/wp-content/uploads/mt-thumbs/logo-77_W140xH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568" y="1357301"/>
            <a:ext cx="1333500" cy="571501"/>
          </a:xfrm>
          <a:prstGeom prst="rect">
            <a:avLst/>
          </a:prstGeom>
          <a:noFill/>
        </p:spPr>
      </p:pic>
      <p:pic>
        <p:nvPicPr>
          <p:cNvPr id="23556" name="Picture 4" descr="http://www.pressmet.net/wp-content/uploads/mt-thumbs/672_W200xH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287" y="3571875"/>
            <a:ext cx="1455550" cy="1271851"/>
          </a:xfrm>
          <a:prstGeom prst="rect">
            <a:avLst/>
          </a:prstGeom>
          <a:noFill/>
        </p:spPr>
      </p:pic>
      <p:pic>
        <p:nvPicPr>
          <p:cNvPr id="23558" name="Picture 6" descr="http://www.pressmet.net/wp-content/uploads/mt-thumbs/685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7076" y="3500438"/>
            <a:ext cx="1360742" cy="1360742"/>
          </a:xfrm>
          <a:prstGeom prst="rect">
            <a:avLst/>
          </a:prstGeom>
          <a:noFill/>
        </p:spPr>
      </p:pic>
      <p:sp>
        <p:nvSpPr>
          <p:cNvPr id="23" name="Заголовок 11"/>
          <p:cNvSpPr txBox="1">
            <a:spLocks/>
          </p:cNvSpPr>
          <p:nvPr/>
        </p:nvSpPr>
        <p:spPr>
          <a:xfrm>
            <a:off x="1835126" y="4500570"/>
            <a:ext cx="280831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 АВТОМОБИЛЬНЫЕ ВЕСЫ 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3564" name="Picture 12" descr="http://www.pressmet.net/wp-content/uploads/mt-thumbs/702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00570"/>
            <a:ext cx="2075462" cy="171451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3214678" y="3049585"/>
            <a:ext cx="280831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ЭЛЕКТРОННЫЕ КРАНОВЫЕ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ВЕСЫ СЕРИИ </a:t>
            </a:r>
            <a:r>
              <a:rPr lang="en-US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OCS-H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285720" y="3058130"/>
            <a:ext cx="280831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ЭЛЕКТРОННЫЕ КРАНОВЫЕ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ВЕСЫ СЕРИИ </a:t>
            </a:r>
            <a:r>
              <a:rPr lang="en-US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OCS-A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3560" name="Picture 8" descr="http://www.pressmet.net/wp-content/uploads/mt-thumbs/667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500438"/>
            <a:ext cx="1366442" cy="1366442"/>
          </a:xfrm>
          <a:prstGeom prst="rect">
            <a:avLst/>
          </a:prstGeom>
          <a:noFill/>
        </p:spPr>
      </p:pic>
      <p:sp>
        <p:nvSpPr>
          <p:cNvPr id="19" name="Заголовок 11"/>
          <p:cNvSpPr txBox="1">
            <a:spLocks/>
          </p:cNvSpPr>
          <p:nvPr/>
        </p:nvSpPr>
        <p:spPr>
          <a:xfrm>
            <a:off x="6049968" y="3058130"/>
            <a:ext cx="280831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ЭЛЕКТРОННЫЕ КРАНОВЫЕ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ВЕСЫ СЕРИИ </a:t>
            </a:r>
            <a:r>
              <a:rPr lang="en-US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OCS-A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4714876" y="4500570"/>
            <a:ext cx="280831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  ВЕСЫ  НАПОЛЬНЫЕ ПЛАТФОРМЕННЫЕ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547664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Kunshan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Lightever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Electronic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scale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Co</a:t>
            </a: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., </a:t>
            </a:r>
            <a:r>
              <a:rPr lang="ru-RU" sz="1200" dirty="0" err="1" smtClean="0">
                <a:latin typeface="Myriad Pro" pitchFamily="34" charset="0"/>
                <a:cs typeface="Times New Roman" pitchFamily="18" charset="0"/>
              </a:rPr>
              <a:t>Ltd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БОЛЬШОЙ СКЛАД Б/У ОБОРУДОВАНИЯ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ПЕРЕРАБОТКИ МЕТАЛЛОЛОМА В УКРАИНЕ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642918"/>
            <a:ext cx="4792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</a:rPr>
              <a:t>на складе в Киеве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pic>
        <p:nvPicPr>
          <p:cNvPr id="1026" name="Picture 2" descr="http://www.pressmet.net/wp-content/uploads/mt-thumbs/7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1536171" cy="1152128"/>
          </a:xfrm>
          <a:prstGeom prst="rect">
            <a:avLst/>
          </a:prstGeom>
          <a:noFill/>
        </p:spPr>
      </p:pic>
      <p:pic>
        <p:nvPicPr>
          <p:cNvPr id="1028" name="Picture 4" descr="http://www.pressmet.net/wp-content/uploads/mt-thumbs/111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1464162" cy="1170130"/>
          </a:xfrm>
          <a:prstGeom prst="rect">
            <a:avLst/>
          </a:prstGeom>
          <a:noFill/>
        </p:spPr>
      </p:pic>
      <p:pic>
        <p:nvPicPr>
          <p:cNvPr id="1030" name="Picture 6" descr="http://www.pressmet.net/wp-content/uploads/mt-thumbs/929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1512168" cy="1152128"/>
          </a:xfrm>
          <a:prstGeom prst="rect">
            <a:avLst/>
          </a:prstGeom>
          <a:noFill/>
        </p:spPr>
      </p:pic>
      <p:pic>
        <p:nvPicPr>
          <p:cNvPr id="1032" name="Picture 8" descr="http://www.pressmet.net/wp-content/uploads/mt-thumbs/922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96952"/>
            <a:ext cx="1584176" cy="1188132"/>
          </a:xfrm>
          <a:prstGeom prst="rect">
            <a:avLst/>
          </a:prstGeom>
          <a:noFill/>
        </p:spPr>
      </p:pic>
      <p:pic>
        <p:nvPicPr>
          <p:cNvPr id="1034" name="Picture 10" descr="http://www.pressmet.net/wp-content/uploads/mt-thumbs/1068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725144"/>
            <a:ext cx="1632181" cy="1224136"/>
          </a:xfrm>
          <a:prstGeom prst="rect">
            <a:avLst/>
          </a:prstGeom>
          <a:noFill/>
        </p:spPr>
      </p:pic>
      <p:pic>
        <p:nvPicPr>
          <p:cNvPr id="1036" name="Picture 12" descr="http://www.pressmet.net/wp-content/uploads/mt-thumbs/949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653136"/>
            <a:ext cx="1945432" cy="1296144"/>
          </a:xfrm>
          <a:prstGeom prst="rect">
            <a:avLst/>
          </a:prstGeom>
          <a:noFill/>
        </p:spPr>
      </p:pic>
      <p:pic>
        <p:nvPicPr>
          <p:cNvPr id="1038" name="Picture 14" descr="http://www.pressmet.net/wp-content/uploads/mt-thumbs/955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653136"/>
            <a:ext cx="1036915" cy="1296144"/>
          </a:xfrm>
          <a:prstGeom prst="rect">
            <a:avLst/>
          </a:prstGeom>
          <a:noFill/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827584" y="2564904"/>
            <a:ext cx="1656184" cy="36004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Atlas 1604 1997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6444208" y="2564904"/>
            <a:ext cx="1872208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Fuchs MHL 350 1998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2699792" y="2636912"/>
            <a:ext cx="1800200" cy="2880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Fucks 714 1994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4499992" y="2564904"/>
            <a:ext cx="1872208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Ackerman EC 300 1994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971600" y="4365104"/>
            <a:ext cx="1872208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Fuchs MHL 350 2004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3779912" y="4365104"/>
            <a:ext cx="1944216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3491880" y="4365104"/>
            <a:ext cx="2448272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Ломовоз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базе 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VOLVO FH 12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6372200" y="4293096"/>
            <a:ext cx="1872208" cy="43204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Грейфер </a:t>
            </a:r>
            <a:r>
              <a:rPr lang="ru-RU" sz="1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двухчелюстной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5557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052736"/>
            <a:ext cx="7293496" cy="42292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643182"/>
            <a:ext cx="8401080" cy="2786082"/>
          </a:xfrm>
        </p:spPr>
        <p:txBody>
          <a:bodyPr>
            <a:normAutofit lnSpcReduction="10000"/>
          </a:bodyPr>
          <a:lstStyle/>
          <a:p>
            <a:pPr algn="just" fontAlgn="base">
              <a:spcBef>
                <a:spcPts val="60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Оборудование нашей компании представлено более чем в 150-ти городах Украины, России, Прибалтики.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Основными нашими клиентами являются такие компании: </a:t>
            </a:r>
          </a:p>
          <a:p>
            <a:pPr algn="just" fontAlgn="base">
              <a:spcBef>
                <a:spcPts val="60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Интерпайп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Луганский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комбинат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ВТОРМЕТ», ЗАО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Киеввтормет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Альянс-Днепр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Прогресс-Юг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МЧП «Фаза»,  ЗАО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Укрвторчермет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«ПФГ 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Галтекс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Донбас-ВДМ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Интермет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НПФ», ЧП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КВВ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МПУ»,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Мегамет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Метал-Пром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ЧП «Снитко 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Сергей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Спецпромприбор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УкрМетГруп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ОАО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Полтававтормет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Укрславресурс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Никметал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Крымвтормет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«ПФК «РУТЕКС»,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Тонмет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«Альт-Метал»,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Канталь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Еврофинанс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ЛТД»,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Лемвест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Крамарресайклинг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Метмаш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ОАО «ДЭМЗ» (ИСТИЛ),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Укрвторсплав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», ЗАО «Вега-М», ООО «</a:t>
            </a:r>
            <a:r>
              <a:rPr lang="uk-UA" sz="1400" dirty="0" err="1" smtClean="0">
                <a:latin typeface="Myriad Pro" pitchFamily="34" charset="0"/>
                <a:cs typeface="Times New Roman" pitchFamily="18" charset="0"/>
              </a:rPr>
              <a:t>Мастер</a:t>
            </a:r>
            <a:r>
              <a:rPr lang="uk-UA" sz="1400" dirty="0" smtClean="0">
                <a:latin typeface="Myriad Pro" pitchFamily="34" charset="0"/>
                <a:cs typeface="Times New Roman" pitchFamily="18" charset="0"/>
              </a:rPr>
              <a:t> Груп»</a:t>
            </a:r>
            <a:r>
              <a:rPr lang="en-US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и более 200 компаний.</a:t>
            </a:r>
            <a:endParaRPr lang="uk-UA" sz="14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4348" y="1779656"/>
            <a:ext cx="7786742" cy="79208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Myriad Pro" pitchFamily="34" charset="0"/>
                <a:cs typeface="Times New Roman" pitchFamily="18" charset="0"/>
              </a:rPr>
              <a:t>НАША ЛУЧШАЯ РЕКЛАМА – ЭТО НАШИ КЛИЕНТЫ!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клиенты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557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43570" y="642918"/>
            <a:ext cx="2928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о компании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5557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780928"/>
            <a:ext cx="806489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ООО «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Прессмет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ЛТД» является официальным эксклюзивным представителем португальской компании </a:t>
            </a:r>
            <a:r>
              <a:rPr lang="en-US" sz="1300" dirty="0" err="1" smtClean="0">
                <a:latin typeface="Myriad Pro" pitchFamily="34" charset="0"/>
                <a:cs typeface="Times New Roman" pitchFamily="18" charset="0"/>
              </a:rPr>
              <a:t>Louritex</a:t>
            </a: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 Ltd.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 (торговая марка LOURITEX), китайского производителя </a:t>
            </a:r>
            <a:r>
              <a:rPr lang="en-US" sz="1300" dirty="0" err="1" smtClean="0">
                <a:latin typeface="Myriad Pro" pitchFamily="34" charset="0"/>
                <a:cs typeface="Times New Roman" pitchFamily="18" charset="0"/>
              </a:rPr>
              <a:t>Jingyin</a:t>
            </a: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Myriad Pro" pitchFamily="34" charset="0"/>
                <a:cs typeface="Times New Roman" pitchFamily="18" charset="0"/>
              </a:rPr>
              <a:t>Wanshida</a:t>
            </a: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Myriad Pro" pitchFamily="34" charset="0"/>
                <a:cs typeface="Times New Roman" pitchFamily="18" charset="0"/>
              </a:rPr>
              <a:t>Hidraulic</a:t>
            </a: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 Machinery Co. Ltd.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 (торговая марка WANSHIDA) на территории Украины, России, Молдовы, 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Белоруси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и стран Евросоюза. Кроме  гидравлических прессов, 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аллигаторных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ножниц и пресс-ножниц, в товарном портфеле компании также имеются весы, 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ломовозы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, перевалочная техника (перегружатели) для металлолома и навесное оборудование к ней (грейферы, электромагнитные шайбы). На данный момент поставляемое компанией оборудование представлено в более чем 150 городах Украины, России, Европы.</a:t>
            </a:r>
          </a:p>
          <a:p>
            <a:pPr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В 2008 году открыты представительства компании в России и Евросоюзе. «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Прессмет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ЛТД» активно развивает прямые продажи на территории Украины, России, Беларуси, Молдовы и стран Европы, сотрудничает с лизинговыми компаниями, что упрощает покупку дорогостоящего оборудования для представителей малого и среднего бизнеса.</a:t>
            </a:r>
          </a:p>
          <a:p>
            <a:pPr algn="just" fontAlgn="base">
              <a:buNone/>
            </a:pPr>
            <a:endParaRPr lang="ru-RU" sz="1300" dirty="0" smtClean="0">
              <a:latin typeface="Myriad Pro" pitchFamily="34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С уважением,</a:t>
            </a:r>
          </a:p>
          <a:p>
            <a:pPr algn="r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Директор ООО «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Прессмет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ЛТД»</a:t>
            </a:r>
          </a:p>
          <a:p>
            <a:pPr algn="r" fontAlgn="base">
              <a:buNone/>
            </a:pP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Ласкавый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Павел Павлович</a:t>
            </a:r>
          </a:p>
          <a:p>
            <a:pPr algn="r" fontAlgn="base">
              <a:spcAft>
                <a:spcPts val="1200"/>
              </a:spcAft>
              <a:buNone/>
            </a:pPr>
            <a:endParaRPr lang="ru-RU" sz="1300" dirty="0" smtClean="0">
              <a:latin typeface="Myriad Pro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3314" name="Picture 2" descr="http://www.pressmet.net/wp-content/uploads/2011/09/PP-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1103883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1052736"/>
            <a:ext cx="64807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endParaRPr lang="en-US" sz="1300" b="1" dirty="0" smtClean="0">
              <a:latin typeface="Myriad Pro" pitchFamily="34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Уважаемые господа!</a:t>
            </a:r>
            <a:endParaRPr lang="en-US" sz="1300" dirty="0" smtClean="0">
              <a:latin typeface="Myriad Pro" pitchFamily="34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sz="1300" b="1" dirty="0" smtClean="0">
                <a:latin typeface="Myriad Pro" pitchFamily="34" charset="0"/>
                <a:cs typeface="Times New Roman" pitchFamily="18" charset="0"/>
              </a:rPr>
              <a:t>ООО «</a:t>
            </a:r>
            <a:r>
              <a:rPr lang="ru-RU" sz="1300" b="1" dirty="0" err="1" smtClean="0">
                <a:latin typeface="Myriad Pro" pitchFamily="34" charset="0"/>
                <a:cs typeface="Times New Roman" pitchFamily="18" charset="0"/>
              </a:rPr>
              <a:t>Прессмет</a:t>
            </a:r>
            <a:r>
              <a:rPr lang="ru-RU" sz="1300" b="1" dirty="0" smtClean="0">
                <a:latin typeface="Myriad Pro" pitchFamily="34" charset="0"/>
                <a:cs typeface="Times New Roman" pitchFamily="18" charset="0"/>
              </a:rPr>
              <a:t> ЛТД» 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- стремительно развивающаяся компания, которая занимает лидирующие позиции на отечественном рынке оборудования для переработки металлолома. Основным видом деятельности компании является  продажа и обслуживание оборудования для </a:t>
            </a:r>
            <a:r>
              <a:rPr lang="ru-RU" sz="1300" dirty="0" err="1" smtClean="0">
                <a:latin typeface="Myriad Pro" pitchFamily="34" charset="0"/>
                <a:cs typeface="Times New Roman" pitchFamily="18" charset="0"/>
              </a:rPr>
              <a:t>ломозаготовительных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 площадок и заводов, перерабатывающих металлолом.</a:t>
            </a: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 </a:t>
            </a:r>
            <a:endParaRPr lang="ru-RU" sz="1300" dirty="0" smtClean="0">
              <a:latin typeface="Myriad Pro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услуги компании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9" name="Содержимое 10"/>
          <p:cNvSpPr>
            <a:spLocks noGrp="1"/>
          </p:cNvSpPr>
          <p:nvPr>
            <p:ph idx="1"/>
          </p:nvPr>
        </p:nvSpPr>
        <p:spPr>
          <a:xfrm>
            <a:off x="714348" y="1714488"/>
            <a:ext cx="7858180" cy="46668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Рады представить нашим заказчикам широкий диапазон услуг:</a:t>
            </a:r>
          </a:p>
          <a:p>
            <a:pPr marL="50400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Консультирование и подбор специализированной техники;</a:t>
            </a:r>
            <a:br>
              <a:rPr lang="ru-RU" sz="1400" dirty="0" smtClean="0">
                <a:latin typeface="Myriad Pro" pitchFamily="34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Поставка оборудования и запасных частей на территорию Украины, России, Молдовы,</a:t>
            </a:r>
            <a:r>
              <a:rPr lang="en-US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Беларуси и Евросоюза;</a:t>
            </a:r>
            <a:br>
              <a:rPr lang="ru-RU" sz="1400" dirty="0" smtClean="0">
                <a:latin typeface="Myriad Pro" pitchFamily="34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Ввод оборудования в эксплуатацию;</a:t>
            </a:r>
            <a:br>
              <a:rPr lang="ru-RU" sz="1400" dirty="0" smtClean="0">
                <a:latin typeface="Myriad Pro" pitchFamily="34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Обучение персонала заказчика;</a:t>
            </a:r>
            <a:br>
              <a:rPr lang="ru-RU" sz="1400" dirty="0" smtClean="0">
                <a:latin typeface="Myriad Pro" pitchFamily="34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Гарантийное и послегарантийное обслуживание;</a:t>
            </a:r>
          </a:p>
          <a:p>
            <a:pPr marL="50400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	● Поставка оборудования под заказ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50400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Myriad Pro" pitchFamily="34" charset="0"/>
                <a:cs typeface="Times New Roman" pitchFamily="18" charset="0"/>
              </a:rPr>
            </a:b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Работая с нами, Вы можете быть уверены в быстрой реакции на запросы,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квалифици-рованной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консультации и надежности поставляемого оборудования. Каждому клиенту гарантирован теплый прием, персональный подход и гибкая ценовая политика.</a:t>
            </a:r>
          </a:p>
          <a:p>
            <a:pPr algn="just" fontAlgn="base">
              <a:buNone/>
            </a:pPr>
            <a:endParaRPr lang="ru-RU" sz="1400" dirty="0" smtClean="0">
              <a:latin typeface="Myriad Pro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071678"/>
            <a:ext cx="8286808" cy="4357718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</a:t>
            </a:r>
          </a:p>
          <a:p>
            <a:pPr algn="just" fontAlgn="base">
              <a:buNone/>
            </a:pPr>
            <a:r>
              <a:rPr lang="ru-RU" sz="1300" b="1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JIANGYIN WANSHIDA HYDRAULIC MACHINERY CO., LTD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специализируется в исследовании, конструировании и производстве гидравлического оборудования для переработки металлолома и отходов вторсырья. Данное оборудование по достоинству оценили покупатели в Китае и во всем мире. На внутреннем рынке Китая компания занимает лидирующие позиции в области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металлоперерабатывающего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гидравлического оборудования и предлагает наиболее широкий ассортимент </a:t>
            </a:r>
            <a:r>
              <a:rPr lang="ru-RU" sz="1400" dirty="0" err="1" smtClean="0">
                <a:latin typeface="Myriad Pro" pitchFamily="34" charset="0"/>
                <a:cs typeface="Times New Roman" pitchFamily="18" charset="0"/>
              </a:rPr>
              <a:t>пакетировочных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прессов по сравнению с конкурентами. Так же возможно изготовление оборудования под заказ, в соответствии с особыми требованиями заказчика. Оборудование широко используется в деятельности по заготовке и переработке металлолома цветных и черных металлов, плавильном производстве, бумажной отрасли и деятельности по утилизации отходов. В 2011 г. </a:t>
            </a:r>
            <a:r>
              <a:rPr lang="en-US" sz="140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концерн </a:t>
            </a:r>
            <a:r>
              <a:rPr lang="en-US" sz="1400" dirty="0" err="1" smtClean="0">
                <a:latin typeface="Myriad Pro" pitchFamily="34" charset="0"/>
                <a:cs typeface="Times New Roman" pitchFamily="18" charset="0"/>
              </a:rPr>
              <a:t>Wanshida</a:t>
            </a: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 занял первое место  по экспорту оборудования для переработки металлолома  из Китая.	</a:t>
            </a:r>
          </a:p>
          <a:p>
            <a:pPr algn="just" fontAlgn="base">
              <a:buNone/>
            </a:pPr>
            <a:endParaRPr lang="ru-RU" sz="800" dirty="0" smtClean="0">
              <a:latin typeface="Myriad Pro" pitchFamily="34" charset="0"/>
              <a:cs typeface="Times New Roman" pitchFamily="18" charset="0"/>
            </a:endParaRPr>
          </a:p>
          <a:p>
            <a:pPr marL="1620000" algn="just" fontAlgn="base">
              <a:spcBef>
                <a:spcPts val="0"/>
              </a:spcBef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Основные позиции: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ПРЕСС-НОЖНИЦЫ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ПРЕССА ПАКЕТИРОВОЧНЫЕ ДЛЯ МЕТАЛЛОЛОМА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АЛЛИГАТОРНЫЕ НОЖНИЦЫ 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КОНТЕЙНЕРНЫЕ ПРЕСС-НОЖНИЦЫ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ДРОБИЛКИ ДЛЯ МЕТАЛЛИЧЕСКОЙ СТРУЖКИ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ПРЕССА БРИКЕТИРОВОЧНЫЕ</a:t>
            </a:r>
          </a:p>
          <a:p>
            <a:pPr marL="1620000"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ОБОРУДОВАНИЕ ДЛЯ ВТОРСЫРЬЯ</a:t>
            </a:r>
          </a:p>
          <a:p>
            <a:pPr marL="1620000" algn="just" fontAlgn="base">
              <a:buNone/>
            </a:pPr>
            <a:endParaRPr lang="ru-RU" sz="1400" dirty="0" smtClean="0">
              <a:latin typeface="Myriad Pro" pitchFamily="34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1400" dirty="0" smtClean="0">
                <a:latin typeface="Myriad Pro" pitchFamily="34" charset="0"/>
                <a:cs typeface="Times New Roman" pitchFamily="18" charset="0"/>
              </a:rPr>
              <a:t>		</a:t>
            </a:r>
          </a:p>
          <a:p>
            <a:endParaRPr lang="uk-UA" dirty="0">
              <a:latin typeface="Myriad Pro" pitchFamily="34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4221088"/>
            <a:ext cx="8686800" cy="252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pressmet.net/wp-content/uploads/mt-thumbs/logo-13_W140xH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1571636" cy="67355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74440" y="635394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1"/>
          <p:cNvSpPr txBox="1">
            <a:spLocks/>
          </p:cNvSpPr>
          <p:nvPr/>
        </p:nvSpPr>
        <p:spPr>
          <a:xfrm>
            <a:off x="2428860" y="1357298"/>
            <a:ext cx="6215106" cy="79208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JIANGYIN WANSHIDA HYDRAULIC MACHINERY CO., LTD</a:t>
            </a:r>
            <a:endParaRPr kumimoji="0" lang="uk-UA" sz="1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19672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JIANGYIN WANSHIDA HYDRAULIC MACHINERY CO.,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94116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www.pressmet.net/wp-content/uploads/mt-thumbs/90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61684"/>
            <a:ext cx="1974424" cy="1480818"/>
          </a:xfrm>
          <a:prstGeom prst="rect">
            <a:avLst/>
          </a:prstGeom>
          <a:noFill/>
        </p:spPr>
      </p:pic>
      <p:pic>
        <p:nvPicPr>
          <p:cNvPr id="1032" name="Picture 8" descr="http://www.pressmet.net/wp-content/uploads/mt-thumbs/10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980" y="4402342"/>
            <a:ext cx="2046543" cy="1440160"/>
          </a:xfrm>
          <a:prstGeom prst="rect">
            <a:avLst/>
          </a:prstGeom>
          <a:noFill/>
        </p:spPr>
      </p:pic>
      <p:pic>
        <p:nvPicPr>
          <p:cNvPr id="1034" name="Picture 10" descr="http://www.pressmet.net/wp-content/uploads/mt-thumbs/115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744" y="2475832"/>
            <a:ext cx="2088232" cy="1512168"/>
          </a:xfrm>
          <a:prstGeom prst="rect">
            <a:avLst/>
          </a:prstGeom>
          <a:noFill/>
        </p:spPr>
      </p:pic>
      <p:pic>
        <p:nvPicPr>
          <p:cNvPr id="1036" name="Picture 12" descr="http://www.pressmet.net/wp-content/uploads/mt-thumbs/1136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4612" y="2475832"/>
            <a:ext cx="1974939" cy="1512168"/>
          </a:xfrm>
          <a:prstGeom prst="rect">
            <a:avLst/>
          </a:prstGeom>
          <a:noFill/>
        </p:spPr>
      </p:pic>
      <p:pic>
        <p:nvPicPr>
          <p:cNvPr id="1040" name="Picture 16" descr="http://www.pressmet.net/wp-content/uploads/mt-thumbs/99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365104"/>
            <a:ext cx="2088232" cy="1512168"/>
          </a:xfrm>
          <a:prstGeom prst="rect">
            <a:avLst/>
          </a:prstGeom>
          <a:noFill/>
        </p:spPr>
      </p:pic>
      <p:pic>
        <p:nvPicPr>
          <p:cNvPr id="1042" name="Picture 18" descr="http://www.pressmet.net/wp-content/uploads/mt-thumbs/1013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475832"/>
            <a:ext cx="2016224" cy="1512168"/>
          </a:xfrm>
          <a:prstGeom prst="rect">
            <a:avLst/>
          </a:prstGeom>
          <a:noFill/>
        </p:spPr>
      </p:pic>
      <p:sp>
        <p:nvSpPr>
          <p:cNvPr id="26" name="Заголовок 11"/>
          <p:cNvSpPr txBox="1">
            <a:spLocks/>
          </p:cNvSpPr>
          <p:nvPr/>
        </p:nvSpPr>
        <p:spPr>
          <a:xfrm>
            <a:off x="694454" y="3935448"/>
            <a:ext cx="223224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Пресса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пакетировочные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1"/>
          <p:cNvSpPr txBox="1">
            <a:spLocks/>
          </p:cNvSpPr>
          <p:nvPr/>
        </p:nvSpPr>
        <p:spPr>
          <a:xfrm>
            <a:off x="664682" y="2043784"/>
            <a:ext cx="24288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Пресса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брикетировочные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6516216" y="1988840"/>
            <a:ext cx="2016224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Пресс-ножницы контейнерные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1"/>
          <p:cNvSpPr txBox="1">
            <a:spLocks/>
          </p:cNvSpPr>
          <p:nvPr/>
        </p:nvSpPr>
        <p:spPr>
          <a:xfrm>
            <a:off x="3521540" y="3929066"/>
            <a:ext cx="223224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Дробилки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6340280" y="3961724"/>
            <a:ext cx="223224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Аллигаторные</a:t>
            </a: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 ножницы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1" name="Заголовок 11"/>
          <p:cNvSpPr txBox="1">
            <a:spLocks/>
          </p:cNvSpPr>
          <p:nvPr/>
        </p:nvSpPr>
        <p:spPr>
          <a:xfrm>
            <a:off x="3500964" y="2043784"/>
            <a:ext cx="223224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Пресс-ножницы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Заголовок 11"/>
          <p:cNvSpPr>
            <a:spLocks noGrp="1"/>
          </p:cNvSpPr>
          <p:nvPr>
            <p:ph type="title"/>
          </p:nvPr>
        </p:nvSpPr>
        <p:spPr>
          <a:xfrm>
            <a:off x="2428860" y="1351028"/>
            <a:ext cx="6215106" cy="792088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Myriad Pro" pitchFamily="34" charset="0"/>
                <a:cs typeface="Times New Roman" pitchFamily="18" charset="0"/>
              </a:rPr>
              <a:t>JIANGYIN WANSHIDA HYDRAULIC MACHINERY CO., LTD</a:t>
            </a:r>
            <a:endParaRPr lang="uk-UA" sz="19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36" name="Picture 2" descr="http://www.pressmet.net/wp-content/uploads/mt-thumbs/logo-13_W140xH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351028"/>
            <a:ext cx="1571636" cy="673559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403648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JIANGYIN WANSHIDA HYDRAULIC MACHINERY CO.,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071678"/>
            <a:ext cx="8286808" cy="4429155"/>
          </a:xfrm>
        </p:spPr>
        <p:txBody>
          <a:bodyPr>
            <a:noAutofit/>
          </a:bodyPr>
          <a:lstStyle/>
          <a:p>
            <a:pPr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Португальская компания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Louritex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возникла на базе компании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Matos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Frade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Lda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которая была создана в 1968 году двумя партнерами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António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Félix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Figueiredo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Frade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António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Amâncio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Matos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После шести лет работы в 1974 году компания получила нового партнера — Луиса Альберто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Фигейредо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Фрейда, и была создана компания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Louritex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Lda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Тогда же было решено начать строительство новых цехов и штаб-квартиры, в которой компания работает по сегодняшний день. </a:t>
            </a:r>
          </a:p>
          <a:p>
            <a:pPr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На протяжении последних лет значительно увеличился экспорт продукции компании во многие страны, такие как Германия, Голландия, Великобритания, Франция, Австралия, Польша, Чехия, Россия и др. Для обеспечения производства высококачественных и высоконадежных машин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Louritex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подписала контракт с компанией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лидером в области разработки и производства гидравлических компонентов. Согласно этому договору, компания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поставляет новейшие гидравлические насосы и комплектующие, а также обеспечивает быстрое обслуживание клиентов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Louritex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разных странах при помощи собственной разветвленной агентской сети.</a:t>
            </a:r>
          </a:p>
          <a:p>
            <a:pPr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Благодаря наличию передовых технологий производства, инновационным решениям, молодой и динамичной команде компания готова обеспечить поставку высококачественного оборудования в сжатые сроки для наиболее требовательных клиентов. Одним из самых крупных клиентов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Louritex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ArcelorMittal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крупный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производитель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металла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Myriad Pro" pitchFamily="34" charset="0"/>
                <a:cs typeface="Times New Roman" pitchFamily="18" charset="0"/>
              </a:rPr>
              <a:t>Основные позиции:</a:t>
            </a: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ПРЕСС-НОЖНИЦЫ</a:t>
            </a: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ПРЕСС-НОЖНИЦЫ МОБИЛЬНЫЕ</a:t>
            </a: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ПРЕСС-НОЖНИЦЫ ПЕРЕМЕЩАЕМЫЕ</a:t>
            </a: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ПРЕССА ПАКЕТИРОВОЧНЫЕ ДЛЯ МЕТАЛЛОЛОМА</a:t>
            </a:r>
          </a:p>
          <a:p>
            <a:pPr marL="1620000" algn="just" fontAlgn="base">
              <a:lnSpc>
                <a:spcPct val="90000"/>
              </a:lnSpc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ПРЕССА  ПАКЕТИРОВОЧНЫЕ МОБИЛЬНЫЕ</a:t>
            </a:r>
          </a:p>
          <a:p>
            <a:pPr algn="just" fontAlgn="base">
              <a:buNone/>
            </a:pPr>
            <a:r>
              <a:rPr lang="ru-RU" sz="1100" dirty="0" smtClean="0">
                <a:latin typeface="Myriad Pro" pitchFamily="34" charset="0"/>
                <a:cs typeface="Times New Roman" pitchFamily="18" charset="0"/>
              </a:rPr>
              <a:t>	.</a:t>
            </a:r>
          </a:p>
          <a:p>
            <a:pPr algn="just" fontAlgn="base">
              <a:buNone/>
            </a:pPr>
            <a:r>
              <a:rPr lang="ru-RU" sz="1100" dirty="0" smtClean="0">
                <a:latin typeface="Myriad Pro" pitchFamily="34" charset="0"/>
                <a:cs typeface="Times New Roman" pitchFamily="18" charset="0"/>
              </a:rPr>
              <a:t>		</a:t>
            </a:r>
          </a:p>
          <a:p>
            <a:endParaRPr lang="ru-RU" sz="1100" dirty="0">
              <a:latin typeface="Myriad Pro" pitchFamily="34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3933056"/>
            <a:ext cx="8686800" cy="252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www.pressmet.net/wp-content/uploads/mt-thumbs/logo-76_W140xH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571636" cy="6735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74440" y="6093296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1"/>
          <p:cNvSpPr>
            <a:spLocks noGrp="1"/>
          </p:cNvSpPr>
          <p:nvPr>
            <p:ph type="title"/>
          </p:nvPr>
        </p:nvSpPr>
        <p:spPr>
          <a:xfrm>
            <a:off x="1714480" y="1357298"/>
            <a:ext cx="5429288" cy="64294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latin typeface="Myriad Pro" pitchFamily="34" charset="0"/>
                <a:cs typeface="Times New Roman" pitchFamily="18" charset="0"/>
              </a:rPr>
              <a:t>LOURITEX, LTD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87624" y="5949280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LOURITEX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2547931"/>
            <a:ext cx="2000264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536" y="2539988"/>
            <a:ext cx="2143140" cy="15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284" y="2525404"/>
            <a:ext cx="2071702" cy="15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2004" y="4393969"/>
            <a:ext cx="2214578" cy="15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524" y="4393969"/>
            <a:ext cx="2295739" cy="15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1"/>
          <p:cNvSpPr>
            <a:spLocks noGrp="1"/>
          </p:cNvSpPr>
          <p:nvPr>
            <p:ph type="title"/>
          </p:nvPr>
        </p:nvSpPr>
        <p:spPr>
          <a:xfrm>
            <a:off x="1714480" y="1357298"/>
            <a:ext cx="5429288" cy="64294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latin typeface="Myriad Pro" pitchFamily="34" charset="0"/>
                <a:cs typeface="Times New Roman" pitchFamily="18" charset="0"/>
              </a:rPr>
              <a:t>LOURITEX, LTD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714348" y="2011590"/>
            <a:ext cx="185738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Пресс-ножницы стационарные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2" name="Заголовок 11"/>
          <p:cNvSpPr txBox="1">
            <a:spLocks/>
          </p:cNvSpPr>
          <p:nvPr/>
        </p:nvSpPr>
        <p:spPr>
          <a:xfrm>
            <a:off x="3385448" y="2000240"/>
            <a:ext cx="24288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Пресс-ножницы перемещаемые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3" name="Заголовок 11"/>
          <p:cNvSpPr txBox="1">
            <a:spLocks/>
          </p:cNvSpPr>
          <p:nvPr/>
        </p:nvSpPr>
        <p:spPr>
          <a:xfrm>
            <a:off x="6215074" y="1985737"/>
            <a:ext cx="2173350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Пресс-ножницы мобильные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4" name="Заголовок 11"/>
          <p:cNvSpPr txBox="1">
            <a:spLocks/>
          </p:cNvSpPr>
          <p:nvPr/>
        </p:nvSpPr>
        <p:spPr>
          <a:xfrm>
            <a:off x="1928794" y="3961724"/>
            <a:ext cx="24288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Пресса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пакетировочные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5" name="Заголовок 11"/>
          <p:cNvSpPr txBox="1">
            <a:spLocks/>
          </p:cNvSpPr>
          <p:nvPr/>
        </p:nvSpPr>
        <p:spPr>
          <a:xfrm>
            <a:off x="4769306" y="3961724"/>
            <a:ext cx="24288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Пресса мобильные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36" name="Picture 2" descr="http://www.pressmet.net/wp-content/uploads/mt-thumbs/logo-76_W140xH6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285860"/>
            <a:ext cx="1571636" cy="673560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03648" y="5949280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LOURITEX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611560" y="3068960"/>
            <a:ext cx="8229600" cy="2955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23528" y="1628800"/>
            <a:ext cx="8291264" cy="15156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326081"/>
            <a:ext cx="8286808" cy="3960439"/>
          </a:xfrm>
        </p:spPr>
        <p:txBody>
          <a:bodyPr>
            <a:noAutofit/>
          </a:bodyPr>
          <a:lstStyle/>
          <a:p>
            <a:pPr algn="just" fontAlgn="base">
              <a:lnSpc>
                <a:spcPct val="130000"/>
              </a:lnSpc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Итальянская компания IDROBENNE занимается производством качественных гидравлических грейферов для кранов грузовых автомобилей и экскаваторов (перегружателей) с 1994 года. Производство ориентировано на изготовление качественного оборудования для конечного пользователя. Собственный опытный персонал компании осуществляет все разработки, инжиниринг, производство и окончательное тестирование продукции. </a:t>
            </a:r>
          </a:p>
          <a:p>
            <a:pPr marL="1440000" fontAlgn="base">
              <a:lnSpc>
                <a:spcPct val="150000"/>
              </a:lnSpc>
              <a:buNone/>
            </a:pPr>
            <a:r>
              <a:rPr lang="ru-RU" sz="1300" b="1" dirty="0" smtClean="0">
                <a:latin typeface="Myriad Pro" pitchFamily="34" charset="0"/>
                <a:cs typeface="Times New Roman" pitchFamily="18" charset="0"/>
              </a:rPr>
              <a:t>	Основные позиции: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ГРЕЙФЕРА ДЛЯ МЕТАЛЛОЛОМА</a:t>
            </a:r>
            <a:endParaRPr lang="en-US" sz="1300" dirty="0" smtClean="0">
              <a:latin typeface="Myriad Pro" pitchFamily="34" charset="0"/>
              <a:cs typeface="Times New Roman" pitchFamily="18" charset="0"/>
            </a:endParaRPr>
          </a:p>
          <a:p>
            <a:pPr marL="1440000" algn="just" fontAlgn="base">
              <a:buNone/>
            </a:pPr>
            <a:r>
              <a:rPr lang="en-US" sz="1300" dirty="0" smtClean="0">
                <a:latin typeface="Myriad Pro" pitchFamily="34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ЗАХВАТЫ ДЛЯ ДРЕВЕСИНЫ И СЕНА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ЗАХВАТЫ ДЛЯ СТРОИТЕЛЬСТВА И ПАЛЛЕТ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ЗАХВАТЫ ДЛЯ РАЗРУШЕНИЯ И СОРТИРОВКИ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КОВШЫ ДЛЯ СЫПУЧИХ МАТЕРИАЛОВ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ДЛЯ ЖЕЛЕЗНОЙ ДОРОГИ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СВЕРЛА</a:t>
            </a:r>
          </a:p>
          <a:p>
            <a:pPr marL="1440000" algn="just" fontAlgn="base">
              <a:buNone/>
            </a:pPr>
            <a:r>
              <a:rPr lang="ru-RU" sz="1300" dirty="0" smtClean="0">
                <a:latin typeface="Myriad Pro" pitchFamily="34" charset="0"/>
                <a:cs typeface="Times New Roman" pitchFamily="18" charset="0"/>
              </a:rPr>
              <a:t>	РОТАТОРЫ</a:t>
            </a:r>
          </a:p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.</a:t>
            </a:r>
          </a:p>
          <a:p>
            <a:pPr algn="just" fontAlgn="base">
              <a:buNone/>
            </a:pPr>
            <a:r>
              <a:rPr lang="ru-RU" sz="1200" dirty="0" smtClean="0">
                <a:latin typeface="Myriad Pro" pitchFamily="34" charset="0"/>
                <a:cs typeface="Times New Roman" pitchFamily="18" charset="0"/>
              </a:rPr>
              <a:t>		</a:t>
            </a:r>
          </a:p>
          <a:p>
            <a:endParaRPr lang="uk-UA" sz="1200" dirty="0">
              <a:latin typeface="Myriad Pro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26568" y="1500174"/>
            <a:ext cx="4431448" cy="571504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latin typeface="Myriad Pro" pitchFamily="34" charset="0"/>
                <a:cs typeface="Times New Roman" pitchFamily="18" charset="0"/>
              </a:rPr>
              <a:t>IDROBENNE</a:t>
            </a:r>
            <a:endParaRPr lang="uk-UA" sz="22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1" name="Picture 13" descr="http://www.pressmet.net/wp-content/uploads/mt-thumbs/logo-14_W140xH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1" y="1357301"/>
            <a:ext cx="1666877" cy="7143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59632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IDROBENNE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1"/>
          <p:cNvSpPr txBox="1">
            <a:spLocks/>
          </p:cNvSpPr>
          <p:nvPr/>
        </p:nvSpPr>
        <p:spPr>
          <a:xfrm>
            <a:off x="428596" y="2282375"/>
            <a:ext cx="3240360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ГРЕЙФЕРЫ ДЛЯ МЕТАЛЛОЛОМА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И ВТОРСЫРЬЯ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1" name="Заголовок 11"/>
          <p:cNvSpPr txBox="1">
            <a:spLocks/>
          </p:cNvSpPr>
          <p:nvPr/>
        </p:nvSpPr>
        <p:spPr>
          <a:xfrm>
            <a:off x="467544" y="4286256"/>
            <a:ext cx="3024336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ЗАХВАТЫ ДЛЯ БРЕВЕН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46666"/>
            <a:ext cx="1254408" cy="13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31105"/>
            <a:ext cx="1244656" cy="109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02650"/>
            <a:ext cx="12774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729" y="2990682"/>
            <a:ext cx="14249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918674"/>
            <a:ext cx="13445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1"/>
          <p:cNvSpPr txBox="1">
            <a:spLocks/>
          </p:cNvSpPr>
          <p:nvPr/>
        </p:nvSpPr>
        <p:spPr>
          <a:xfrm>
            <a:off x="6500826" y="2261109"/>
            <a:ext cx="259228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ГРЕЙФЕРЫ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ДЛЯ КОПАНИЯ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774658"/>
            <a:ext cx="1028190" cy="142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6766" y="4857760"/>
            <a:ext cx="1000132" cy="10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1"/>
          <p:cNvSpPr txBox="1">
            <a:spLocks/>
          </p:cNvSpPr>
          <p:nvPr/>
        </p:nvSpPr>
        <p:spPr>
          <a:xfrm>
            <a:off x="3643306" y="4286256"/>
            <a:ext cx="17281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ЗАХВАТЫ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ДЛЯ УТРАМБОВКИ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853396"/>
            <a:ext cx="991012" cy="10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1"/>
          <p:cNvSpPr txBox="1">
            <a:spLocks/>
          </p:cNvSpPr>
          <p:nvPr/>
        </p:nvSpPr>
        <p:spPr>
          <a:xfrm>
            <a:off x="5364088" y="4286256"/>
            <a:ext cx="17281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ЗАХВАТЫ ДЛЯ РЕЛЬС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4849210"/>
            <a:ext cx="1000132" cy="10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1"/>
          <p:cNvSpPr txBox="1">
            <a:spLocks/>
          </p:cNvSpPr>
          <p:nvPr/>
        </p:nvSpPr>
        <p:spPr>
          <a:xfrm>
            <a:off x="7058650" y="4286256"/>
            <a:ext cx="1728192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ЗАХВАТЫ ДЛЯ ПАЛЛЕТ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794780"/>
            <a:ext cx="1376702" cy="113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Picture 2" descr="C:\Documents and Settings\Администратор\Мои документы\Прайсы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92083"/>
            <a:ext cx="2620963" cy="636587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4786314" y="642918"/>
            <a:ext cx="3786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MetaPro-Book" pitchFamily="50" charset="0"/>
                <a:cs typeface="Times New Roman" pitchFamily="18" charset="0"/>
              </a:rPr>
              <a:t>наши партнеры</a:t>
            </a:r>
            <a:endParaRPr lang="ru-RU" sz="3000" b="1" dirty="0">
              <a:solidFill>
                <a:schemeClr val="bg1"/>
              </a:solidFill>
              <a:latin typeface="MetaPro-Book" pitchFamily="50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274440" y="6165304"/>
            <a:ext cx="786956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Прессмет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ЛТД»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Киев, тел./факс +38 044 4085999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www.pressmet.net</a:t>
            </a:r>
            <a: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" name="Picture 13" descr="http://www.pressmet.net/wp-content/uploads/mt-thumbs/logo-14_W140xH6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5511" y="1357301"/>
            <a:ext cx="1666877" cy="714377"/>
          </a:xfrm>
          <a:prstGeom prst="rect">
            <a:avLst/>
          </a:prstGeom>
          <a:noFill/>
        </p:spPr>
      </p:pic>
      <p:sp>
        <p:nvSpPr>
          <p:cNvPr id="39" name="Заголовок 11"/>
          <p:cNvSpPr txBox="1">
            <a:spLocks/>
          </p:cNvSpPr>
          <p:nvPr/>
        </p:nvSpPr>
        <p:spPr>
          <a:xfrm>
            <a:off x="2426568" y="1500174"/>
            <a:ext cx="4431448" cy="5715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IDROBENNE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4019515" y="2282375"/>
            <a:ext cx="2592288" cy="57512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  <a:ea typeface="+mj-ea"/>
                <a:cs typeface="Times New Roman" pitchFamily="18" charset="0"/>
              </a:rPr>
              <a:t>КОВШИ ДЛЯ СЫПУЧИХ МАТЕРИАЛОВ</a:t>
            </a:r>
            <a:endParaRPr kumimoji="0" lang="uk-UA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187624" y="5877272"/>
            <a:ext cx="5832648" cy="512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ООО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“Прессмет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ЛТД” является официальным эксклюзивным представителем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IDROBENNE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783</TotalTime>
  <Words>465</Words>
  <Application>Microsoft Office PowerPoint</Application>
  <PresentationFormat>Экран (4:3)</PresentationFormat>
  <Paragraphs>204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ООО «Прессмет ЛТД» оборудование для переработки металлолома </vt:lpstr>
      <vt:lpstr>Слайд 2</vt:lpstr>
      <vt:lpstr>Слайд 3</vt:lpstr>
      <vt:lpstr>Слайд 4</vt:lpstr>
      <vt:lpstr>JIANGYIN WANSHIDA HYDRAULIC MACHINERY CO., LTD</vt:lpstr>
      <vt:lpstr>LOURITEX, LTD</vt:lpstr>
      <vt:lpstr>LOURITEX, LTD</vt:lpstr>
      <vt:lpstr>IDROBENNE</vt:lpstr>
      <vt:lpstr>Слайд 9</vt:lpstr>
      <vt:lpstr>MINELLI</vt:lpstr>
      <vt:lpstr>GERVASI</vt:lpstr>
      <vt:lpstr>Kunshan Lightever Electronic scale Co., Ltd </vt:lpstr>
      <vt:lpstr>САМЫЙ БОЛЬШОЙ СКЛАД Б/У ОБОРУДОВАНИЯ ДЛЯ ПЕРЕРАБОТКИ МЕТАЛЛОЛОМА В УКРАИНЕ</vt:lpstr>
      <vt:lpstr>НАША ЛУЧШАЯ РЕКЛАМА – ЭТО НАШИ КЛИЕНТЫ!</vt:lpstr>
    </vt:vector>
  </TitlesOfParts>
  <Company>!!!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FLO Вилы для сельского хозяйства </dc:title>
  <dc:creator>!!!</dc:creator>
  <cp:lastModifiedBy>!!!</cp:lastModifiedBy>
  <cp:revision>124</cp:revision>
  <dcterms:created xsi:type="dcterms:W3CDTF">2012-01-26T07:12:29Z</dcterms:created>
  <dcterms:modified xsi:type="dcterms:W3CDTF">2012-02-14T15:00:46Z</dcterms:modified>
</cp:coreProperties>
</file>